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57" r:id="rId3"/>
    <p:sldId id="264" r:id="rId4"/>
    <p:sldId id="263" r:id="rId5"/>
    <p:sldId id="282" r:id="rId6"/>
    <p:sldId id="262" r:id="rId7"/>
    <p:sldId id="269" r:id="rId8"/>
    <p:sldId id="294" r:id="rId9"/>
    <p:sldId id="298" r:id="rId10"/>
    <p:sldId id="299" r:id="rId11"/>
    <p:sldId id="300" r:id="rId12"/>
    <p:sldId id="301" r:id="rId13"/>
    <p:sldId id="302" r:id="rId14"/>
    <p:sldId id="295"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 id="316" r:id="rId29"/>
    <p:sldId id="317" r:id="rId30"/>
    <p:sldId id="318" r:id="rId31"/>
    <p:sldId id="319" r:id="rId32"/>
    <p:sldId id="320" r:id="rId33"/>
    <p:sldId id="322" r:id="rId34"/>
    <p:sldId id="323" r:id="rId35"/>
    <p:sldId id="286" r:id="rId36"/>
    <p:sldId id="287" r:id="rId37"/>
    <p:sldId id="288" r:id="rId38"/>
    <p:sldId id="284" r:id="rId39"/>
    <p:sldId id="289" r:id="rId40"/>
    <p:sldId id="290" r:id="rId41"/>
    <p:sldId id="260" r:id="rId42"/>
    <p:sldId id="291" r:id="rId43"/>
    <p:sldId id="292" r:id="rId44"/>
    <p:sldId id="281"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3"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12-07T13:51:32.512" idx="1">
    <p:pos x="5760" y="-22"/>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DAEB5D-C2EB-48E8-B4F8-DC63E85ED69C}" type="doc">
      <dgm:prSet loTypeId="urn:microsoft.com/office/officeart/2005/8/layout/list1" loCatId="list" qsTypeId="urn:microsoft.com/office/officeart/2005/8/quickstyle/simple3" qsCatId="simple" csTypeId="urn:microsoft.com/office/officeart/2005/8/colors/colorful2" csCatId="colorful" phldr="1"/>
      <dgm:spPr/>
      <dgm:t>
        <a:bodyPr/>
        <a:lstStyle/>
        <a:p>
          <a:endParaRPr lang="en-US"/>
        </a:p>
      </dgm:t>
    </dgm:pt>
    <dgm:pt modelId="{C2E1EB4A-D6BC-4E46-BCF8-BB3DF11B4995}">
      <dgm:prSet phldrT="[Text]" custT="1"/>
      <dgm:spPr/>
      <dgm:t>
        <a:bodyPr/>
        <a:lstStyle/>
        <a:p>
          <a:r>
            <a:rPr lang="en-US" sz="2000" dirty="0" smtClean="0">
              <a:latin typeface="Arial" pitchFamily="34" charset="0"/>
              <a:cs typeface="Arial" pitchFamily="34" charset="0"/>
            </a:rPr>
            <a:t>1. </a:t>
          </a:r>
          <a:r>
            <a:rPr lang="en-US" sz="2000" dirty="0" err="1" smtClean="0">
              <a:latin typeface="Arial" pitchFamily="34" charset="0"/>
              <a:cs typeface="Arial" pitchFamily="34" charset="0"/>
            </a:rPr>
            <a:t>Quy</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định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chung</a:t>
          </a:r>
          <a:endParaRPr lang="en-US" sz="2000" dirty="0"/>
        </a:p>
      </dgm:t>
    </dgm:pt>
    <dgm:pt modelId="{C52BFD2C-F3EF-4CE1-8698-643E52C42A32}" type="parTrans" cxnId="{226B4AE5-E812-4ECA-A0C6-5899B3417B71}">
      <dgm:prSet/>
      <dgm:spPr/>
      <dgm:t>
        <a:bodyPr/>
        <a:lstStyle/>
        <a:p>
          <a:endParaRPr lang="en-US"/>
        </a:p>
      </dgm:t>
    </dgm:pt>
    <dgm:pt modelId="{11BB9F8E-CE11-4B52-AD63-A710F30F7792}" type="sibTrans" cxnId="{226B4AE5-E812-4ECA-A0C6-5899B3417B71}">
      <dgm:prSet/>
      <dgm:spPr/>
      <dgm:t>
        <a:bodyPr/>
        <a:lstStyle/>
        <a:p>
          <a:endParaRPr lang="en-US"/>
        </a:p>
      </dgm:t>
    </dgm:pt>
    <dgm:pt modelId="{BB131E6F-4827-4CCE-86F2-1CEA09CE4790}">
      <dgm:prSet phldrT="[Text]" custT="1"/>
      <dgm:spPr/>
      <dgm:t>
        <a:bodyPr/>
        <a:lstStyle/>
        <a:p>
          <a:r>
            <a:rPr lang="en-US" sz="2000" dirty="0" smtClean="0">
              <a:latin typeface="Arial" pitchFamily="34" charset="0"/>
              <a:cs typeface="Arial" pitchFamily="34" charset="0"/>
            </a:rPr>
            <a:t>2. </a:t>
          </a:r>
          <a:r>
            <a:rPr lang="en-US" sz="2000" dirty="0" err="1" smtClean="0">
              <a:latin typeface="Arial" pitchFamily="34" charset="0"/>
              <a:cs typeface="Arial" pitchFamily="34" charset="0"/>
            </a:rPr>
            <a:t>Quy</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định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về</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yêu</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cầu</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kỹ</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thuật</a:t>
          </a:r>
          <a:endParaRPr lang="en-US" sz="2000" dirty="0"/>
        </a:p>
      </dgm:t>
    </dgm:pt>
    <dgm:pt modelId="{368B48FC-8628-4865-8946-925FB9415C1E}" type="parTrans" cxnId="{18D9EE5E-78ED-4782-ADE9-8D83AC5504B4}">
      <dgm:prSet/>
      <dgm:spPr/>
      <dgm:t>
        <a:bodyPr/>
        <a:lstStyle/>
        <a:p>
          <a:endParaRPr lang="en-US"/>
        </a:p>
      </dgm:t>
    </dgm:pt>
    <dgm:pt modelId="{1E5BDBBB-5A7B-4B71-8E73-084A03F1FCA1}" type="sibTrans" cxnId="{18D9EE5E-78ED-4782-ADE9-8D83AC5504B4}">
      <dgm:prSet/>
      <dgm:spPr/>
      <dgm:t>
        <a:bodyPr/>
        <a:lstStyle/>
        <a:p>
          <a:endParaRPr lang="en-US"/>
        </a:p>
      </dgm:t>
    </dgm:pt>
    <dgm:pt modelId="{F92EC335-19B4-4408-89F1-E1CE78A7F55E}">
      <dgm:prSet phldrT="[Text]" custT="1"/>
      <dgm:spPr/>
      <dgm:t>
        <a:bodyPr/>
        <a:lstStyle/>
        <a:p>
          <a:r>
            <a:rPr lang="en-US" sz="2000" dirty="0" smtClean="0">
              <a:latin typeface="Arial" pitchFamily="34" charset="0"/>
              <a:cs typeface="Arial" pitchFamily="34" charset="0"/>
            </a:rPr>
            <a:t>3. </a:t>
          </a:r>
          <a:r>
            <a:rPr lang="en-US" sz="2000" dirty="0" err="1" smtClean="0">
              <a:latin typeface="Arial" pitchFamily="34" charset="0"/>
              <a:cs typeface="Arial" pitchFamily="34" charset="0"/>
            </a:rPr>
            <a:t>Quy</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định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về</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quản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lý</a:t>
          </a:r>
          <a:r>
            <a:rPr lang="en-US" sz="2000" dirty="0" smtClean="0">
              <a:latin typeface="Arial" pitchFamily="34" charset="0"/>
              <a:cs typeface="Arial" pitchFamily="34" charset="0"/>
            </a:rPr>
            <a:t> </a:t>
          </a:r>
          <a:endParaRPr lang="en-US" sz="2000" dirty="0"/>
        </a:p>
      </dgm:t>
    </dgm:pt>
    <dgm:pt modelId="{6F31C876-DCD4-4AAD-BA84-0FFEB6476445}" type="parTrans" cxnId="{4DE53770-EBC0-403A-9138-04CC1CDE786F}">
      <dgm:prSet/>
      <dgm:spPr/>
      <dgm:t>
        <a:bodyPr/>
        <a:lstStyle/>
        <a:p>
          <a:endParaRPr lang="en-US"/>
        </a:p>
      </dgm:t>
    </dgm:pt>
    <dgm:pt modelId="{D0FC7555-029B-45F4-A279-DC86203E1C7B}" type="sibTrans" cxnId="{4DE53770-EBC0-403A-9138-04CC1CDE786F}">
      <dgm:prSet/>
      <dgm:spPr/>
      <dgm:t>
        <a:bodyPr/>
        <a:lstStyle/>
        <a:p>
          <a:endParaRPr lang="en-US"/>
        </a:p>
      </dgm:t>
    </dgm:pt>
    <dgm:pt modelId="{DD470EE9-29FD-4A45-BB14-051B823C824B}">
      <dgm:prSet phldrT="[Text]" custT="1"/>
      <dgm:spPr/>
      <dgm:t>
        <a:bodyPr/>
        <a:lstStyle/>
        <a:p>
          <a:r>
            <a:rPr lang="en-US" sz="2000" dirty="0" smtClean="0">
              <a:latin typeface="Arial" pitchFamily="34" charset="0"/>
              <a:cs typeface="Arial" pitchFamily="34" charset="0"/>
            </a:rPr>
            <a:t>5. </a:t>
          </a:r>
          <a:r>
            <a:rPr lang="en-US" sz="2000" dirty="0" err="1" smtClean="0">
              <a:latin typeface="Arial" pitchFamily="34" charset="0"/>
              <a:cs typeface="Arial" pitchFamily="34" charset="0"/>
            </a:rPr>
            <a:t>Trách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nhiệm</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của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các</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tổ</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chức</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và</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cá</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nhân</a:t>
          </a:r>
          <a:r>
            <a:rPr lang="en-US" sz="2000" dirty="0" smtClean="0">
              <a:latin typeface="Arial" pitchFamily="34" charset="0"/>
              <a:cs typeface="Arial" pitchFamily="34" charset="0"/>
            </a:rPr>
            <a:t/>
          </a:r>
          <a:br>
            <a:rPr lang="en-US" sz="2000" dirty="0" smtClean="0">
              <a:latin typeface="Arial" pitchFamily="34" charset="0"/>
              <a:cs typeface="Arial" pitchFamily="34" charset="0"/>
            </a:rPr>
          </a:b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liên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quan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đến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hoạt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động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chứng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nhận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hợp</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quy</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và</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công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bố</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hợp</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quy</a:t>
          </a:r>
          <a:r>
            <a:rPr lang="en-US" sz="2000" dirty="0" smtClean="0">
              <a:latin typeface="Arial" pitchFamily="34" charset="0"/>
              <a:cs typeface="Arial" pitchFamily="34" charset="0"/>
            </a:rPr>
            <a:t> </a:t>
          </a:r>
          <a:endParaRPr lang="en-US" sz="2000" dirty="0"/>
        </a:p>
      </dgm:t>
    </dgm:pt>
    <dgm:pt modelId="{95BBBB92-0438-4FEC-BEDA-2382579358D4}" type="parTrans" cxnId="{30FE7184-1C77-4FDB-A2A8-682A1EB3FB65}">
      <dgm:prSet/>
      <dgm:spPr/>
      <dgm:t>
        <a:bodyPr/>
        <a:lstStyle/>
        <a:p>
          <a:endParaRPr lang="en-US"/>
        </a:p>
      </dgm:t>
    </dgm:pt>
    <dgm:pt modelId="{07D94A00-E0BF-4F0F-A16A-5038706EFCA6}" type="sibTrans" cxnId="{30FE7184-1C77-4FDB-A2A8-682A1EB3FB65}">
      <dgm:prSet/>
      <dgm:spPr/>
      <dgm:t>
        <a:bodyPr/>
        <a:lstStyle/>
        <a:p>
          <a:endParaRPr lang="en-US"/>
        </a:p>
      </dgm:t>
    </dgm:pt>
    <dgm:pt modelId="{3323EB90-D524-4EF0-987B-BC89F1E4300A}">
      <dgm:prSet phldrT="[Text]" custT="1"/>
      <dgm:spPr/>
      <dgm:t>
        <a:bodyPr/>
        <a:lstStyle/>
        <a:p>
          <a:r>
            <a:rPr lang="en-US" sz="2000" dirty="0" smtClean="0">
              <a:latin typeface="Arial" pitchFamily="34" charset="0"/>
              <a:cs typeface="Arial" pitchFamily="34" charset="0"/>
            </a:rPr>
            <a:t>4. </a:t>
          </a:r>
          <a:r>
            <a:rPr lang="en-US" sz="2000" dirty="0" err="1" smtClean="0">
              <a:latin typeface="Arial" pitchFamily="34" charset="0"/>
              <a:cs typeface="Arial" pitchFamily="34" charset="0"/>
            </a:rPr>
            <a:t>Hoạt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động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đăng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ký</a:t>
          </a:r>
          <a:r>
            <a:rPr lang="en-US" sz="2000" dirty="0" smtClean="0">
              <a:latin typeface="Arial" pitchFamily="34" charset="0"/>
              <a:cs typeface="Arial" pitchFamily="34" charset="0"/>
            </a:rPr>
            <a:t>/</a:t>
          </a:r>
          <a:r>
            <a:rPr lang="en-US" sz="2000" dirty="0" err="1" smtClean="0">
              <a:latin typeface="Arial" pitchFamily="34" charset="0"/>
              <a:cs typeface="Arial" pitchFamily="34" charset="0"/>
            </a:rPr>
            <a:t>thừa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nhận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đối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với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tổ</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chức</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chứng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nhận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hợp</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quy</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tổ</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chức</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thử</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nghiệm</a:t>
          </a:r>
          <a:endParaRPr lang="en-US" sz="2000" dirty="0"/>
        </a:p>
      </dgm:t>
    </dgm:pt>
    <dgm:pt modelId="{C446EBA4-0321-4A40-9BB5-5A7B8B908528}" type="parTrans" cxnId="{14622FA7-D1FE-4C4A-93FE-D74ACBE1A1E1}">
      <dgm:prSet/>
      <dgm:spPr/>
      <dgm:t>
        <a:bodyPr/>
        <a:lstStyle/>
        <a:p>
          <a:endParaRPr lang="en-US"/>
        </a:p>
      </dgm:t>
    </dgm:pt>
    <dgm:pt modelId="{C0BF7CD3-9ADA-45A0-B6DB-568FDF4438BA}" type="sibTrans" cxnId="{14622FA7-D1FE-4C4A-93FE-D74ACBE1A1E1}">
      <dgm:prSet/>
      <dgm:spPr/>
      <dgm:t>
        <a:bodyPr/>
        <a:lstStyle/>
        <a:p>
          <a:endParaRPr lang="en-US"/>
        </a:p>
      </dgm:t>
    </dgm:pt>
    <dgm:pt modelId="{148EE684-DE3C-4A2B-AF40-C3D16DD0D903}" type="pres">
      <dgm:prSet presAssocID="{7FDAEB5D-C2EB-48E8-B4F8-DC63E85ED69C}" presName="linear" presStyleCnt="0">
        <dgm:presLayoutVars>
          <dgm:dir/>
          <dgm:animLvl val="lvl"/>
          <dgm:resizeHandles val="exact"/>
        </dgm:presLayoutVars>
      </dgm:prSet>
      <dgm:spPr/>
      <dgm:t>
        <a:bodyPr/>
        <a:lstStyle/>
        <a:p>
          <a:endParaRPr lang="en-US"/>
        </a:p>
      </dgm:t>
    </dgm:pt>
    <dgm:pt modelId="{E96B8A18-4E88-4CC7-80E6-62D0C2C3CECC}" type="pres">
      <dgm:prSet presAssocID="{C2E1EB4A-D6BC-4E46-BCF8-BB3DF11B4995}" presName="parentLin" presStyleCnt="0"/>
      <dgm:spPr/>
    </dgm:pt>
    <dgm:pt modelId="{5C8FFEED-79FB-4FE0-923A-A604FBC07C05}" type="pres">
      <dgm:prSet presAssocID="{C2E1EB4A-D6BC-4E46-BCF8-BB3DF11B4995}" presName="parentLeftMargin" presStyleLbl="node1" presStyleIdx="0" presStyleCnt="5"/>
      <dgm:spPr/>
      <dgm:t>
        <a:bodyPr/>
        <a:lstStyle/>
        <a:p>
          <a:endParaRPr lang="en-US"/>
        </a:p>
      </dgm:t>
    </dgm:pt>
    <dgm:pt modelId="{747769F4-87C2-44C1-8A92-E0CAA4D8EE8C}" type="pres">
      <dgm:prSet presAssocID="{C2E1EB4A-D6BC-4E46-BCF8-BB3DF11B4995}" presName="parentText" presStyleLbl="node1" presStyleIdx="0" presStyleCnt="5" custScaleX="127473" custScaleY="52566">
        <dgm:presLayoutVars>
          <dgm:chMax val="0"/>
          <dgm:bulletEnabled val="1"/>
        </dgm:presLayoutVars>
      </dgm:prSet>
      <dgm:spPr/>
      <dgm:t>
        <a:bodyPr/>
        <a:lstStyle/>
        <a:p>
          <a:endParaRPr lang="en-US"/>
        </a:p>
      </dgm:t>
    </dgm:pt>
    <dgm:pt modelId="{8F1AD1C0-B592-4153-9A5D-8DBBD9EEC0AD}" type="pres">
      <dgm:prSet presAssocID="{C2E1EB4A-D6BC-4E46-BCF8-BB3DF11B4995}" presName="negativeSpace" presStyleCnt="0"/>
      <dgm:spPr/>
    </dgm:pt>
    <dgm:pt modelId="{7AC3C996-3BFB-4D53-8FC6-0AAE87ACC499}" type="pres">
      <dgm:prSet presAssocID="{C2E1EB4A-D6BC-4E46-BCF8-BB3DF11B4995}" presName="childText" presStyleLbl="conFgAcc1" presStyleIdx="0" presStyleCnt="5" custScaleY="73533" custLinFactNeighborY="-25981">
        <dgm:presLayoutVars>
          <dgm:bulletEnabled val="1"/>
        </dgm:presLayoutVars>
      </dgm:prSet>
      <dgm:spPr/>
    </dgm:pt>
    <dgm:pt modelId="{0D5AD0E2-F7CD-450F-BA40-C4F5FE6C92C7}" type="pres">
      <dgm:prSet presAssocID="{11BB9F8E-CE11-4B52-AD63-A710F30F7792}" presName="spaceBetweenRectangles" presStyleCnt="0"/>
      <dgm:spPr/>
    </dgm:pt>
    <dgm:pt modelId="{95200CE7-768F-4C58-944D-12E0EFA08213}" type="pres">
      <dgm:prSet presAssocID="{BB131E6F-4827-4CCE-86F2-1CEA09CE4790}" presName="parentLin" presStyleCnt="0"/>
      <dgm:spPr/>
    </dgm:pt>
    <dgm:pt modelId="{C8D89ED3-AD0D-43B5-9F0D-B3C54CE26878}" type="pres">
      <dgm:prSet presAssocID="{BB131E6F-4827-4CCE-86F2-1CEA09CE4790}" presName="parentLeftMargin" presStyleLbl="node1" presStyleIdx="0" presStyleCnt="5"/>
      <dgm:spPr/>
      <dgm:t>
        <a:bodyPr/>
        <a:lstStyle/>
        <a:p>
          <a:endParaRPr lang="en-US"/>
        </a:p>
      </dgm:t>
    </dgm:pt>
    <dgm:pt modelId="{791040D6-B748-4C4A-9801-0B90D1282B89}" type="pres">
      <dgm:prSet presAssocID="{BB131E6F-4827-4CCE-86F2-1CEA09CE4790}" presName="parentText" presStyleLbl="node1" presStyleIdx="1" presStyleCnt="5" custScaleX="127726" custScaleY="47038">
        <dgm:presLayoutVars>
          <dgm:chMax val="0"/>
          <dgm:bulletEnabled val="1"/>
        </dgm:presLayoutVars>
      </dgm:prSet>
      <dgm:spPr/>
      <dgm:t>
        <a:bodyPr/>
        <a:lstStyle/>
        <a:p>
          <a:endParaRPr lang="en-US"/>
        </a:p>
      </dgm:t>
    </dgm:pt>
    <dgm:pt modelId="{CE22BD07-C270-4C65-B009-6634996A6864}" type="pres">
      <dgm:prSet presAssocID="{BB131E6F-4827-4CCE-86F2-1CEA09CE4790}" presName="negativeSpace" presStyleCnt="0"/>
      <dgm:spPr/>
    </dgm:pt>
    <dgm:pt modelId="{7346B4E1-2579-4BB4-A0B4-267BCBFF868C}" type="pres">
      <dgm:prSet presAssocID="{BB131E6F-4827-4CCE-86F2-1CEA09CE4790}" presName="childText" presStyleLbl="conFgAcc1" presStyleIdx="1" presStyleCnt="5" custScaleY="88193">
        <dgm:presLayoutVars>
          <dgm:bulletEnabled val="1"/>
        </dgm:presLayoutVars>
      </dgm:prSet>
      <dgm:spPr/>
    </dgm:pt>
    <dgm:pt modelId="{F49EE9B2-97FE-4520-9B2D-DA3DE9D5DE59}" type="pres">
      <dgm:prSet presAssocID="{1E5BDBBB-5A7B-4B71-8E73-084A03F1FCA1}" presName="spaceBetweenRectangles" presStyleCnt="0"/>
      <dgm:spPr/>
    </dgm:pt>
    <dgm:pt modelId="{3A2C3CCA-19DB-4447-8C1A-3F089A918EC9}" type="pres">
      <dgm:prSet presAssocID="{F92EC335-19B4-4408-89F1-E1CE78A7F55E}" presName="parentLin" presStyleCnt="0"/>
      <dgm:spPr/>
    </dgm:pt>
    <dgm:pt modelId="{05887AB2-D158-489D-BCA2-A29C8C030823}" type="pres">
      <dgm:prSet presAssocID="{F92EC335-19B4-4408-89F1-E1CE78A7F55E}" presName="parentLeftMargin" presStyleLbl="node1" presStyleIdx="1" presStyleCnt="5"/>
      <dgm:spPr/>
      <dgm:t>
        <a:bodyPr/>
        <a:lstStyle/>
        <a:p>
          <a:endParaRPr lang="en-US"/>
        </a:p>
      </dgm:t>
    </dgm:pt>
    <dgm:pt modelId="{CF609D02-FC07-4EB8-AA47-635D6A438FD7}" type="pres">
      <dgm:prSet presAssocID="{F92EC335-19B4-4408-89F1-E1CE78A7F55E}" presName="parentText" presStyleLbl="node1" presStyleIdx="2" presStyleCnt="5" custScaleX="127713" custScaleY="54776">
        <dgm:presLayoutVars>
          <dgm:chMax val="0"/>
          <dgm:bulletEnabled val="1"/>
        </dgm:presLayoutVars>
      </dgm:prSet>
      <dgm:spPr/>
      <dgm:t>
        <a:bodyPr/>
        <a:lstStyle/>
        <a:p>
          <a:endParaRPr lang="en-US"/>
        </a:p>
      </dgm:t>
    </dgm:pt>
    <dgm:pt modelId="{6AC84334-F8AC-4F8B-B148-8A34FB9D9389}" type="pres">
      <dgm:prSet presAssocID="{F92EC335-19B4-4408-89F1-E1CE78A7F55E}" presName="negativeSpace" presStyleCnt="0"/>
      <dgm:spPr/>
    </dgm:pt>
    <dgm:pt modelId="{A4268AE7-E65E-4B79-A677-E9DF3835FA43}" type="pres">
      <dgm:prSet presAssocID="{F92EC335-19B4-4408-89F1-E1CE78A7F55E}" presName="childText" presStyleLbl="conFgAcc1" presStyleIdx="2" presStyleCnt="5" custScaleY="66152">
        <dgm:presLayoutVars>
          <dgm:bulletEnabled val="1"/>
        </dgm:presLayoutVars>
      </dgm:prSet>
      <dgm:spPr/>
    </dgm:pt>
    <dgm:pt modelId="{7B3CF6EE-92B9-4C9E-8243-83E4937A73DD}" type="pres">
      <dgm:prSet presAssocID="{D0FC7555-029B-45F4-A279-DC86203E1C7B}" presName="spaceBetweenRectangles" presStyleCnt="0"/>
      <dgm:spPr/>
    </dgm:pt>
    <dgm:pt modelId="{8FEF70AF-5634-45DF-B80D-DD7737BE4F54}" type="pres">
      <dgm:prSet presAssocID="{3323EB90-D524-4EF0-987B-BC89F1E4300A}" presName="parentLin" presStyleCnt="0"/>
      <dgm:spPr/>
    </dgm:pt>
    <dgm:pt modelId="{F6C21836-4F54-45F6-88A7-A56C42126726}" type="pres">
      <dgm:prSet presAssocID="{3323EB90-D524-4EF0-987B-BC89F1E4300A}" presName="parentLeftMargin" presStyleLbl="node1" presStyleIdx="2" presStyleCnt="5"/>
      <dgm:spPr/>
      <dgm:t>
        <a:bodyPr/>
        <a:lstStyle/>
        <a:p>
          <a:endParaRPr lang="en-US"/>
        </a:p>
      </dgm:t>
    </dgm:pt>
    <dgm:pt modelId="{575C66F7-E76A-4FE6-880C-67AB1686B691}" type="pres">
      <dgm:prSet presAssocID="{3323EB90-D524-4EF0-987B-BC89F1E4300A}" presName="parentText" presStyleLbl="node1" presStyleIdx="3" presStyleCnt="5" custScaleX="127473" custScaleY="105156">
        <dgm:presLayoutVars>
          <dgm:chMax val="0"/>
          <dgm:bulletEnabled val="1"/>
        </dgm:presLayoutVars>
      </dgm:prSet>
      <dgm:spPr/>
      <dgm:t>
        <a:bodyPr/>
        <a:lstStyle/>
        <a:p>
          <a:endParaRPr lang="en-US"/>
        </a:p>
      </dgm:t>
    </dgm:pt>
    <dgm:pt modelId="{7F8CD0B6-3770-47CC-8CCF-3B456AE31333}" type="pres">
      <dgm:prSet presAssocID="{3323EB90-D524-4EF0-987B-BC89F1E4300A}" presName="negativeSpace" presStyleCnt="0"/>
      <dgm:spPr/>
    </dgm:pt>
    <dgm:pt modelId="{B51F6A4E-1164-4A52-B80A-A183B5CCEE86}" type="pres">
      <dgm:prSet presAssocID="{3323EB90-D524-4EF0-987B-BC89F1E4300A}" presName="childText" presStyleLbl="conFgAcc1" presStyleIdx="3" presStyleCnt="5" custScaleY="55667">
        <dgm:presLayoutVars>
          <dgm:bulletEnabled val="1"/>
        </dgm:presLayoutVars>
      </dgm:prSet>
      <dgm:spPr/>
    </dgm:pt>
    <dgm:pt modelId="{81DF9F7F-57BC-49B1-BA43-BF7382C2DF44}" type="pres">
      <dgm:prSet presAssocID="{C0BF7CD3-9ADA-45A0-B6DB-568FDF4438BA}" presName="spaceBetweenRectangles" presStyleCnt="0"/>
      <dgm:spPr/>
    </dgm:pt>
    <dgm:pt modelId="{C9552263-B3B1-48D0-B6B6-DF5F68B44D95}" type="pres">
      <dgm:prSet presAssocID="{DD470EE9-29FD-4A45-BB14-051B823C824B}" presName="parentLin" presStyleCnt="0"/>
      <dgm:spPr/>
    </dgm:pt>
    <dgm:pt modelId="{D2D2C1FC-B69F-4D14-B80A-80EEAD68E612}" type="pres">
      <dgm:prSet presAssocID="{DD470EE9-29FD-4A45-BB14-051B823C824B}" presName="parentLeftMargin" presStyleLbl="node1" presStyleIdx="3" presStyleCnt="5"/>
      <dgm:spPr/>
      <dgm:t>
        <a:bodyPr/>
        <a:lstStyle/>
        <a:p>
          <a:endParaRPr lang="en-US"/>
        </a:p>
      </dgm:t>
    </dgm:pt>
    <dgm:pt modelId="{0F30C6EA-FF9B-4901-9836-8093EFB7F276}" type="pres">
      <dgm:prSet presAssocID="{DD470EE9-29FD-4A45-BB14-051B823C824B}" presName="parentText" presStyleLbl="node1" presStyleIdx="4" presStyleCnt="5" custScaleX="129051" custScaleY="98718">
        <dgm:presLayoutVars>
          <dgm:chMax val="0"/>
          <dgm:bulletEnabled val="1"/>
        </dgm:presLayoutVars>
      </dgm:prSet>
      <dgm:spPr/>
      <dgm:t>
        <a:bodyPr/>
        <a:lstStyle/>
        <a:p>
          <a:endParaRPr lang="en-US"/>
        </a:p>
      </dgm:t>
    </dgm:pt>
    <dgm:pt modelId="{CE82A218-BA40-4AF3-A854-C6E4E60E560C}" type="pres">
      <dgm:prSet presAssocID="{DD470EE9-29FD-4A45-BB14-051B823C824B}" presName="negativeSpace" presStyleCnt="0"/>
      <dgm:spPr/>
    </dgm:pt>
    <dgm:pt modelId="{93760D4E-452A-43A4-B9AF-51E0FFE8B2A5}" type="pres">
      <dgm:prSet presAssocID="{DD470EE9-29FD-4A45-BB14-051B823C824B}" presName="childText" presStyleLbl="conFgAcc1" presStyleIdx="4" presStyleCnt="5">
        <dgm:presLayoutVars>
          <dgm:bulletEnabled val="1"/>
        </dgm:presLayoutVars>
      </dgm:prSet>
      <dgm:spPr/>
    </dgm:pt>
  </dgm:ptLst>
  <dgm:cxnLst>
    <dgm:cxn modelId="{30FE7184-1C77-4FDB-A2A8-682A1EB3FB65}" srcId="{7FDAEB5D-C2EB-48E8-B4F8-DC63E85ED69C}" destId="{DD470EE9-29FD-4A45-BB14-051B823C824B}" srcOrd="4" destOrd="0" parTransId="{95BBBB92-0438-4FEC-BEDA-2382579358D4}" sibTransId="{07D94A00-E0BF-4F0F-A16A-5038706EFCA6}"/>
    <dgm:cxn modelId="{49F28A49-0D6F-473F-8E46-E9CA2F0BBF7C}" type="presOf" srcId="{DD470EE9-29FD-4A45-BB14-051B823C824B}" destId="{D2D2C1FC-B69F-4D14-B80A-80EEAD68E612}" srcOrd="0" destOrd="0" presId="urn:microsoft.com/office/officeart/2005/8/layout/list1"/>
    <dgm:cxn modelId="{4FCD2834-2F2B-4266-A22F-89BE9B1308B1}" type="presOf" srcId="{F92EC335-19B4-4408-89F1-E1CE78A7F55E}" destId="{CF609D02-FC07-4EB8-AA47-635D6A438FD7}" srcOrd="1" destOrd="0" presId="urn:microsoft.com/office/officeart/2005/8/layout/list1"/>
    <dgm:cxn modelId="{EDA6F61B-C044-47FE-8889-C976FE7FB971}" type="presOf" srcId="{C2E1EB4A-D6BC-4E46-BCF8-BB3DF11B4995}" destId="{747769F4-87C2-44C1-8A92-E0CAA4D8EE8C}" srcOrd="1" destOrd="0" presId="urn:microsoft.com/office/officeart/2005/8/layout/list1"/>
    <dgm:cxn modelId="{1E8440E0-C431-4BDE-8AAE-217C8536EE23}" type="presOf" srcId="{BB131E6F-4827-4CCE-86F2-1CEA09CE4790}" destId="{C8D89ED3-AD0D-43B5-9F0D-B3C54CE26878}" srcOrd="0" destOrd="0" presId="urn:microsoft.com/office/officeart/2005/8/layout/list1"/>
    <dgm:cxn modelId="{6875D7B7-DAB3-41A8-9061-F386933ED520}" type="presOf" srcId="{7FDAEB5D-C2EB-48E8-B4F8-DC63E85ED69C}" destId="{148EE684-DE3C-4A2B-AF40-C3D16DD0D903}" srcOrd="0" destOrd="0" presId="urn:microsoft.com/office/officeart/2005/8/layout/list1"/>
    <dgm:cxn modelId="{1B4CD890-956B-4CB0-A207-C6F53DE8F157}" type="presOf" srcId="{F92EC335-19B4-4408-89F1-E1CE78A7F55E}" destId="{05887AB2-D158-489D-BCA2-A29C8C030823}" srcOrd="0" destOrd="0" presId="urn:microsoft.com/office/officeart/2005/8/layout/list1"/>
    <dgm:cxn modelId="{7FA8A11E-90E2-4223-BA50-1D8658988DA9}" type="presOf" srcId="{DD470EE9-29FD-4A45-BB14-051B823C824B}" destId="{0F30C6EA-FF9B-4901-9836-8093EFB7F276}" srcOrd="1" destOrd="0" presId="urn:microsoft.com/office/officeart/2005/8/layout/list1"/>
    <dgm:cxn modelId="{1AEA9A33-68DA-4A1B-A727-9464B5093535}" type="presOf" srcId="{BB131E6F-4827-4CCE-86F2-1CEA09CE4790}" destId="{791040D6-B748-4C4A-9801-0B90D1282B89}" srcOrd="1" destOrd="0" presId="urn:microsoft.com/office/officeart/2005/8/layout/list1"/>
    <dgm:cxn modelId="{4DE53770-EBC0-403A-9138-04CC1CDE786F}" srcId="{7FDAEB5D-C2EB-48E8-B4F8-DC63E85ED69C}" destId="{F92EC335-19B4-4408-89F1-E1CE78A7F55E}" srcOrd="2" destOrd="0" parTransId="{6F31C876-DCD4-4AAD-BA84-0FFEB6476445}" sibTransId="{D0FC7555-029B-45F4-A279-DC86203E1C7B}"/>
    <dgm:cxn modelId="{226B4AE5-E812-4ECA-A0C6-5899B3417B71}" srcId="{7FDAEB5D-C2EB-48E8-B4F8-DC63E85ED69C}" destId="{C2E1EB4A-D6BC-4E46-BCF8-BB3DF11B4995}" srcOrd="0" destOrd="0" parTransId="{C52BFD2C-F3EF-4CE1-8698-643E52C42A32}" sibTransId="{11BB9F8E-CE11-4B52-AD63-A710F30F7792}"/>
    <dgm:cxn modelId="{14622FA7-D1FE-4C4A-93FE-D74ACBE1A1E1}" srcId="{7FDAEB5D-C2EB-48E8-B4F8-DC63E85ED69C}" destId="{3323EB90-D524-4EF0-987B-BC89F1E4300A}" srcOrd="3" destOrd="0" parTransId="{C446EBA4-0321-4A40-9BB5-5A7B8B908528}" sibTransId="{C0BF7CD3-9ADA-45A0-B6DB-568FDF4438BA}"/>
    <dgm:cxn modelId="{0DDB5ED2-661D-491C-9D4F-BC312B7639EF}" type="presOf" srcId="{3323EB90-D524-4EF0-987B-BC89F1E4300A}" destId="{F6C21836-4F54-45F6-88A7-A56C42126726}" srcOrd="0" destOrd="0" presId="urn:microsoft.com/office/officeart/2005/8/layout/list1"/>
    <dgm:cxn modelId="{E6C35BC9-EEED-4513-8B5F-6B9BD55FA36C}" type="presOf" srcId="{C2E1EB4A-D6BC-4E46-BCF8-BB3DF11B4995}" destId="{5C8FFEED-79FB-4FE0-923A-A604FBC07C05}" srcOrd="0" destOrd="0" presId="urn:microsoft.com/office/officeart/2005/8/layout/list1"/>
    <dgm:cxn modelId="{18D9EE5E-78ED-4782-ADE9-8D83AC5504B4}" srcId="{7FDAEB5D-C2EB-48E8-B4F8-DC63E85ED69C}" destId="{BB131E6F-4827-4CCE-86F2-1CEA09CE4790}" srcOrd="1" destOrd="0" parTransId="{368B48FC-8628-4865-8946-925FB9415C1E}" sibTransId="{1E5BDBBB-5A7B-4B71-8E73-084A03F1FCA1}"/>
    <dgm:cxn modelId="{A6C07C0F-FD73-40D2-958A-E0E2C75ED9F6}" type="presOf" srcId="{3323EB90-D524-4EF0-987B-BC89F1E4300A}" destId="{575C66F7-E76A-4FE6-880C-67AB1686B691}" srcOrd="1" destOrd="0" presId="urn:microsoft.com/office/officeart/2005/8/layout/list1"/>
    <dgm:cxn modelId="{52CBB566-EB93-4F2E-A1BF-27B7D246AE96}" type="presParOf" srcId="{148EE684-DE3C-4A2B-AF40-C3D16DD0D903}" destId="{E96B8A18-4E88-4CC7-80E6-62D0C2C3CECC}" srcOrd="0" destOrd="0" presId="urn:microsoft.com/office/officeart/2005/8/layout/list1"/>
    <dgm:cxn modelId="{3B67E3C1-E63E-4550-B8EB-CE7BF40B5AD9}" type="presParOf" srcId="{E96B8A18-4E88-4CC7-80E6-62D0C2C3CECC}" destId="{5C8FFEED-79FB-4FE0-923A-A604FBC07C05}" srcOrd="0" destOrd="0" presId="urn:microsoft.com/office/officeart/2005/8/layout/list1"/>
    <dgm:cxn modelId="{0E1BD548-466C-47BF-9B60-2A35FF9E90CE}" type="presParOf" srcId="{E96B8A18-4E88-4CC7-80E6-62D0C2C3CECC}" destId="{747769F4-87C2-44C1-8A92-E0CAA4D8EE8C}" srcOrd="1" destOrd="0" presId="urn:microsoft.com/office/officeart/2005/8/layout/list1"/>
    <dgm:cxn modelId="{857086E6-67FF-4FCA-9739-9AB6AC34A879}" type="presParOf" srcId="{148EE684-DE3C-4A2B-AF40-C3D16DD0D903}" destId="{8F1AD1C0-B592-4153-9A5D-8DBBD9EEC0AD}" srcOrd="1" destOrd="0" presId="urn:microsoft.com/office/officeart/2005/8/layout/list1"/>
    <dgm:cxn modelId="{68BA7344-2E38-474C-83DF-390BAD645649}" type="presParOf" srcId="{148EE684-DE3C-4A2B-AF40-C3D16DD0D903}" destId="{7AC3C996-3BFB-4D53-8FC6-0AAE87ACC499}" srcOrd="2" destOrd="0" presId="urn:microsoft.com/office/officeart/2005/8/layout/list1"/>
    <dgm:cxn modelId="{4A05106C-3BF7-4DD7-A5A2-62550EB4D9F5}" type="presParOf" srcId="{148EE684-DE3C-4A2B-AF40-C3D16DD0D903}" destId="{0D5AD0E2-F7CD-450F-BA40-C4F5FE6C92C7}" srcOrd="3" destOrd="0" presId="urn:microsoft.com/office/officeart/2005/8/layout/list1"/>
    <dgm:cxn modelId="{EF00991B-C7C1-466A-8902-1A248C5BB2E1}" type="presParOf" srcId="{148EE684-DE3C-4A2B-AF40-C3D16DD0D903}" destId="{95200CE7-768F-4C58-944D-12E0EFA08213}" srcOrd="4" destOrd="0" presId="urn:microsoft.com/office/officeart/2005/8/layout/list1"/>
    <dgm:cxn modelId="{D4F63754-2974-4785-9296-9ABB688F8095}" type="presParOf" srcId="{95200CE7-768F-4C58-944D-12E0EFA08213}" destId="{C8D89ED3-AD0D-43B5-9F0D-B3C54CE26878}" srcOrd="0" destOrd="0" presId="urn:microsoft.com/office/officeart/2005/8/layout/list1"/>
    <dgm:cxn modelId="{3EB9A54C-6988-4A55-B4F4-8A8CF8D50DF5}" type="presParOf" srcId="{95200CE7-768F-4C58-944D-12E0EFA08213}" destId="{791040D6-B748-4C4A-9801-0B90D1282B89}" srcOrd="1" destOrd="0" presId="urn:microsoft.com/office/officeart/2005/8/layout/list1"/>
    <dgm:cxn modelId="{2F222638-8F57-4B04-A8AC-5A24ED364711}" type="presParOf" srcId="{148EE684-DE3C-4A2B-AF40-C3D16DD0D903}" destId="{CE22BD07-C270-4C65-B009-6634996A6864}" srcOrd="5" destOrd="0" presId="urn:microsoft.com/office/officeart/2005/8/layout/list1"/>
    <dgm:cxn modelId="{F30D2875-D74C-4DD7-B740-4DA4EBD90E70}" type="presParOf" srcId="{148EE684-DE3C-4A2B-AF40-C3D16DD0D903}" destId="{7346B4E1-2579-4BB4-A0B4-267BCBFF868C}" srcOrd="6" destOrd="0" presId="urn:microsoft.com/office/officeart/2005/8/layout/list1"/>
    <dgm:cxn modelId="{4EAB02B3-DA34-4E43-A9E8-03FF243BDDCB}" type="presParOf" srcId="{148EE684-DE3C-4A2B-AF40-C3D16DD0D903}" destId="{F49EE9B2-97FE-4520-9B2D-DA3DE9D5DE59}" srcOrd="7" destOrd="0" presId="urn:microsoft.com/office/officeart/2005/8/layout/list1"/>
    <dgm:cxn modelId="{94031FC4-E9DA-4687-991C-8BD41214F75D}" type="presParOf" srcId="{148EE684-DE3C-4A2B-AF40-C3D16DD0D903}" destId="{3A2C3CCA-19DB-4447-8C1A-3F089A918EC9}" srcOrd="8" destOrd="0" presId="urn:microsoft.com/office/officeart/2005/8/layout/list1"/>
    <dgm:cxn modelId="{DE24BD37-166B-4A95-B828-1E3422F8C83E}" type="presParOf" srcId="{3A2C3CCA-19DB-4447-8C1A-3F089A918EC9}" destId="{05887AB2-D158-489D-BCA2-A29C8C030823}" srcOrd="0" destOrd="0" presId="urn:microsoft.com/office/officeart/2005/8/layout/list1"/>
    <dgm:cxn modelId="{1DB4138D-9A3F-4BB1-AF87-234139C208C1}" type="presParOf" srcId="{3A2C3CCA-19DB-4447-8C1A-3F089A918EC9}" destId="{CF609D02-FC07-4EB8-AA47-635D6A438FD7}" srcOrd="1" destOrd="0" presId="urn:microsoft.com/office/officeart/2005/8/layout/list1"/>
    <dgm:cxn modelId="{A6CC1678-6CA0-40A4-B7D2-18A5A8B55776}" type="presParOf" srcId="{148EE684-DE3C-4A2B-AF40-C3D16DD0D903}" destId="{6AC84334-F8AC-4F8B-B148-8A34FB9D9389}" srcOrd="9" destOrd="0" presId="urn:microsoft.com/office/officeart/2005/8/layout/list1"/>
    <dgm:cxn modelId="{1A995914-0BC0-49E0-8756-82AD3306F69D}" type="presParOf" srcId="{148EE684-DE3C-4A2B-AF40-C3D16DD0D903}" destId="{A4268AE7-E65E-4B79-A677-E9DF3835FA43}" srcOrd="10" destOrd="0" presId="urn:microsoft.com/office/officeart/2005/8/layout/list1"/>
    <dgm:cxn modelId="{2E128003-79B5-4160-B3FF-F1907F40B8BC}" type="presParOf" srcId="{148EE684-DE3C-4A2B-AF40-C3D16DD0D903}" destId="{7B3CF6EE-92B9-4C9E-8243-83E4937A73DD}" srcOrd="11" destOrd="0" presId="urn:microsoft.com/office/officeart/2005/8/layout/list1"/>
    <dgm:cxn modelId="{F7CA4958-29F1-4813-917F-44F0F4FEC052}" type="presParOf" srcId="{148EE684-DE3C-4A2B-AF40-C3D16DD0D903}" destId="{8FEF70AF-5634-45DF-B80D-DD7737BE4F54}" srcOrd="12" destOrd="0" presId="urn:microsoft.com/office/officeart/2005/8/layout/list1"/>
    <dgm:cxn modelId="{F46356C4-83DF-4E8A-884B-0E838F6A2F5E}" type="presParOf" srcId="{8FEF70AF-5634-45DF-B80D-DD7737BE4F54}" destId="{F6C21836-4F54-45F6-88A7-A56C42126726}" srcOrd="0" destOrd="0" presId="urn:microsoft.com/office/officeart/2005/8/layout/list1"/>
    <dgm:cxn modelId="{7AA7A03A-04F6-4957-929E-1BB0F894178B}" type="presParOf" srcId="{8FEF70AF-5634-45DF-B80D-DD7737BE4F54}" destId="{575C66F7-E76A-4FE6-880C-67AB1686B691}" srcOrd="1" destOrd="0" presId="urn:microsoft.com/office/officeart/2005/8/layout/list1"/>
    <dgm:cxn modelId="{0276D233-D817-4CC0-925E-58D4F58B131A}" type="presParOf" srcId="{148EE684-DE3C-4A2B-AF40-C3D16DD0D903}" destId="{7F8CD0B6-3770-47CC-8CCF-3B456AE31333}" srcOrd="13" destOrd="0" presId="urn:microsoft.com/office/officeart/2005/8/layout/list1"/>
    <dgm:cxn modelId="{F57781E2-B498-4F28-AF50-4047193ABD83}" type="presParOf" srcId="{148EE684-DE3C-4A2B-AF40-C3D16DD0D903}" destId="{B51F6A4E-1164-4A52-B80A-A183B5CCEE86}" srcOrd="14" destOrd="0" presId="urn:microsoft.com/office/officeart/2005/8/layout/list1"/>
    <dgm:cxn modelId="{C4469AF0-9336-459A-A88F-08E993BF268C}" type="presParOf" srcId="{148EE684-DE3C-4A2B-AF40-C3D16DD0D903}" destId="{81DF9F7F-57BC-49B1-BA43-BF7382C2DF44}" srcOrd="15" destOrd="0" presId="urn:microsoft.com/office/officeart/2005/8/layout/list1"/>
    <dgm:cxn modelId="{07E7320A-D18A-4FD1-B571-70EDBC7E5EB8}" type="presParOf" srcId="{148EE684-DE3C-4A2B-AF40-C3D16DD0D903}" destId="{C9552263-B3B1-48D0-B6B6-DF5F68B44D95}" srcOrd="16" destOrd="0" presId="urn:microsoft.com/office/officeart/2005/8/layout/list1"/>
    <dgm:cxn modelId="{E5D1F13E-7E2D-4B4E-B217-9262EEC62C99}" type="presParOf" srcId="{C9552263-B3B1-48D0-B6B6-DF5F68B44D95}" destId="{D2D2C1FC-B69F-4D14-B80A-80EEAD68E612}" srcOrd="0" destOrd="0" presId="urn:microsoft.com/office/officeart/2005/8/layout/list1"/>
    <dgm:cxn modelId="{77DD1D25-CBB9-4A2C-9536-C9DA8CEF035B}" type="presParOf" srcId="{C9552263-B3B1-48D0-B6B6-DF5F68B44D95}" destId="{0F30C6EA-FF9B-4901-9836-8093EFB7F276}" srcOrd="1" destOrd="0" presId="urn:microsoft.com/office/officeart/2005/8/layout/list1"/>
    <dgm:cxn modelId="{9E256769-267B-4287-947F-690DEE7A4781}" type="presParOf" srcId="{148EE684-DE3C-4A2B-AF40-C3D16DD0D903}" destId="{CE82A218-BA40-4AF3-A854-C6E4E60E560C}" srcOrd="17" destOrd="0" presId="urn:microsoft.com/office/officeart/2005/8/layout/list1"/>
    <dgm:cxn modelId="{AD99ACCE-207C-47F8-B362-D84518911C58}" type="presParOf" srcId="{148EE684-DE3C-4A2B-AF40-C3D16DD0D903}" destId="{93760D4E-452A-43A4-B9AF-51E0FFE8B2A5}"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328C56-2520-4467-BA60-31BA09E27A8C}"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US"/>
        </a:p>
      </dgm:t>
    </dgm:pt>
    <dgm:pt modelId="{67244FE8-2F8C-40D3-84CD-4DD7AE5FBC12}">
      <dgm:prSet phldrT="[Text]"/>
      <dgm:spPr/>
      <dgm:t>
        <a:bodyPr/>
        <a:lstStyle/>
        <a:p>
          <a:r>
            <a:rPr lang="en-US" dirty="0" err="1" smtClean="0"/>
            <a:t>Phương</a:t>
          </a:r>
          <a:r>
            <a:rPr lang="en-US" dirty="0" smtClean="0"/>
            <a:t> </a:t>
          </a:r>
          <a:r>
            <a:rPr lang="en-US" dirty="0" err="1" smtClean="0"/>
            <a:t>thức</a:t>
          </a:r>
          <a:r>
            <a:rPr lang="en-US" dirty="0" smtClean="0"/>
            <a:t> 1</a:t>
          </a:r>
          <a:endParaRPr lang="en-US" dirty="0"/>
        </a:p>
      </dgm:t>
    </dgm:pt>
    <dgm:pt modelId="{74F7E202-4932-444F-8F21-09E768BE4E54}" type="parTrans" cxnId="{74D5284B-DB1E-438F-AB08-5C3FD2887D99}">
      <dgm:prSet/>
      <dgm:spPr/>
      <dgm:t>
        <a:bodyPr/>
        <a:lstStyle/>
        <a:p>
          <a:endParaRPr lang="en-US"/>
        </a:p>
      </dgm:t>
    </dgm:pt>
    <dgm:pt modelId="{4FC817B0-9118-4CCF-A2A2-C2A9A8D4F165}" type="sibTrans" cxnId="{74D5284B-DB1E-438F-AB08-5C3FD2887D99}">
      <dgm:prSet/>
      <dgm:spPr/>
      <dgm:t>
        <a:bodyPr/>
        <a:lstStyle/>
        <a:p>
          <a:endParaRPr lang="en-US"/>
        </a:p>
      </dgm:t>
    </dgm:pt>
    <dgm:pt modelId="{037B188E-A403-43E2-A9F1-C19E8A2D4C44}">
      <dgm:prSet phldrT="[Text]"/>
      <dgm:spPr/>
      <dgm:t>
        <a:bodyPr/>
        <a:lstStyle/>
        <a:p>
          <a:r>
            <a:rPr lang="en-US" dirty="0" err="1" smtClean="0"/>
            <a:t>Phương</a:t>
          </a:r>
          <a:r>
            <a:rPr lang="en-US" dirty="0" smtClean="0"/>
            <a:t> </a:t>
          </a:r>
          <a:r>
            <a:rPr lang="en-US" dirty="0" err="1" smtClean="0"/>
            <a:t>thức</a:t>
          </a:r>
          <a:r>
            <a:rPr lang="en-US" dirty="0" smtClean="0"/>
            <a:t> 5</a:t>
          </a:r>
          <a:endParaRPr lang="en-US" dirty="0"/>
        </a:p>
      </dgm:t>
    </dgm:pt>
    <dgm:pt modelId="{5CC89046-3B55-4AFA-B744-AA1E3B5501D8}" type="parTrans" cxnId="{12643EF6-5482-4261-BE91-8AD2479BE081}">
      <dgm:prSet/>
      <dgm:spPr/>
      <dgm:t>
        <a:bodyPr/>
        <a:lstStyle/>
        <a:p>
          <a:endParaRPr lang="en-US"/>
        </a:p>
      </dgm:t>
    </dgm:pt>
    <dgm:pt modelId="{DD0AE072-5CB0-4309-B052-FD8929F9691E}" type="sibTrans" cxnId="{12643EF6-5482-4261-BE91-8AD2479BE081}">
      <dgm:prSet/>
      <dgm:spPr/>
      <dgm:t>
        <a:bodyPr/>
        <a:lstStyle/>
        <a:p>
          <a:endParaRPr lang="en-US"/>
        </a:p>
      </dgm:t>
    </dgm:pt>
    <dgm:pt modelId="{45615533-3A98-4428-B3DC-3FD254372D8C}">
      <dgm:prSet phldrT="[Text]"/>
      <dgm:spPr/>
      <dgm:t>
        <a:bodyPr/>
        <a:lstStyle/>
        <a:p>
          <a:r>
            <a:rPr lang="en-US" dirty="0" err="1" smtClean="0"/>
            <a:t>Phương</a:t>
          </a:r>
          <a:r>
            <a:rPr lang="en-US" dirty="0" smtClean="0"/>
            <a:t> </a:t>
          </a:r>
          <a:r>
            <a:rPr lang="en-US" dirty="0" err="1" smtClean="0"/>
            <a:t>thức</a:t>
          </a:r>
          <a:r>
            <a:rPr lang="en-US" dirty="0" smtClean="0"/>
            <a:t> 7</a:t>
          </a:r>
          <a:endParaRPr lang="en-US" dirty="0"/>
        </a:p>
      </dgm:t>
    </dgm:pt>
    <dgm:pt modelId="{BD226E60-9D60-4508-8F91-DA3840241322}" type="parTrans" cxnId="{DD89D888-7BE6-4465-AD23-3A79029E8CE2}">
      <dgm:prSet/>
      <dgm:spPr/>
      <dgm:t>
        <a:bodyPr/>
        <a:lstStyle/>
        <a:p>
          <a:endParaRPr lang="en-US"/>
        </a:p>
      </dgm:t>
    </dgm:pt>
    <dgm:pt modelId="{9ED020DF-B530-445F-A90F-5288E33CEFC3}" type="sibTrans" cxnId="{DD89D888-7BE6-4465-AD23-3A79029E8CE2}">
      <dgm:prSet/>
      <dgm:spPr/>
      <dgm:t>
        <a:bodyPr/>
        <a:lstStyle/>
        <a:p>
          <a:endParaRPr lang="en-US"/>
        </a:p>
      </dgm:t>
    </dgm:pt>
    <dgm:pt modelId="{60897B9A-5E6C-4CAC-9ED5-4AD4AE43EE65}" type="pres">
      <dgm:prSet presAssocID="{3E328C56-2520-4467-BA60-31BA09E27A8C}" presName="linear" presStyleCnt="0">
        <dgm:presLayoutVars>
          <dgm:dir/>
          <dgm:animLvl val="lvl"/>
          <dgm:resizeHandles val="exact"/>
        </dgm:presLayoutVars>
      </dgm:prSet>
      <dgm:spPr/>
      <dgm:t>
        <a:bodyPr/>
        <a:lstStyle/>
        <a:p>
          <a:endParaRPr lang="en-US"/>
        </a:p>
      </dgm:t>
    </dgm:pt>
    <dgm:pt modelId="{7FFD8E49-E66B-4A4E-A24E-96EAD723E0C0}" type="pres">
      <dgm:prSet presAssocID="{67244FE8-2F8C-40D3-84CD-4DD7AE5FBC12}" presName="parentLin" presStyleCnt="0"/>
      <dgm:spPr/>
    </dgm:pt>
    <dgm:pt modelId="{1AA76ABF-4F1E-41CF-B80E-F97B6A87C4AD}" type="pres">
      <dgm:prSet presAssocID="{67244FE8-2F8C-40D3-84CD-4DD7AE5FBC12}" presName="parentLeftMargin" presStyleLbl="node1" presStyleIdx="0" presStyleCnt="3"/>
      <dgm:spPr/>
      <dgm:t>
        <a:bodyPr/>
        <a:lstStyle/>
        <a:p>
          <a:endParaRPr lang="en-US"/>
        </a:p>
      </dgm:t>
    </dgm:pt>
    <dgm:pt modelId="{4C879FD5-CA69-4F63-87BC-5631767C589B}" type="pres">
      <dgm:prSet presAssocID="{67244FE8-2F8C-40D3-84CD-4DD7AE5FBC12}" presName="parentText" presStyleLbl="node1" presStyleIdx="0" presStyleCnt="3" custLinFactNeighborY="16369">
        <dgm:presLayoutVars>
          <dgm:chMax val="0"/>
          <dgm:bulletEnabled val="1"/>
        </dgm:presLayoutVars>
      </dgm:prSet>
      <dgm:spPr/>
      <dgm:t>
        <a:bodyPr/>
        <a:lstStyle/>
        <a:p>
          <a:endParaRPr lang="en-US"/>
        </a:p>
      </dgm:t>
    </dgm:pt>
    <dgm:pt modelId="{9DDC46B5-6DE8-4E69-8C6E-0EE2A3078E61}" type="pres">
      <dgm:prSet presAssocID="{67244FE8-2F8C-40D3-84CD-4DD7AE5FBC12}" presName="negativeSpace" presStyleCnt="0"/>
      <dgm:spPr/>
    </dgm:pt>
    <dgm:pt modelId="{9D22C23E-D62D-46DD-947C-703AB48C4F6A}" type="pres">
      <dgm:prSet presAssocID="{67244FE8-2F8C-40D3-84CD-4DD7AE5FBC12}" presName="childText" presStyleLbl="conFgAcc1" presStyleIdx="0" presStyleCnt="3">
        <dgm:presLayoutVars>
          <dgm:bulletEnabled val="1"/>
        </dgm:presLayoutVars>
      </dgm:prSet>
      <dgm:spPr/>
    </dgm:pt>
    <dgm:pt modelId="{1E40CF72-0DC3-413F-BA49-E25B1ED56A8D}" type="pres">
      <dgm:prSet presAssocID="{4FC817B0-9118-4CCF-A2A2-C2A9A8D4F165}" presName="spaceBetweenRectangles" presStyleCnt="0"/>
      <dgm:spPr/>
    </dgm:pt>
    <dgm:pt modelId="{C52A3576-94B6-4325-B86C-06DF9F05F908}" type="pres">
      <dgm:prSet presAssocID="{037B188E-A403-43E2-A9F1-C19E8A2D4C44}" presName="parentLin" presStyleCnt="0"/>
      <dgm:spPr/>
    </dgm:pt>
    <dgm:pt modelId="{D075FC9A-04FD-4005-8E29-A3F130B365EA}" type="pres">
      <dgm:prSet presAssocID="{037B188E-A403-43E2-A9F1-C19E8A2D4C44}" presName="parentLeftMargin" presStyleLbl="node1" presStyleIdx="0" presStyleCnt="3"/>
      <dgm:spPr/>
      <dgm:t>
        <a:bodyPr/>
        <a:lstStyle/>
        <a:p>
          <a:endParaRPr lang="en-US"/>
        </a:p>
      </dgm:t>
    </dgm:pt>
    <dgm:pt modelId="{84230ECE-9894-458C-A847-66F1AD0B307D}" type="pres">
      <dgm:prSet presAssocID="{037B188E-A403-43E2-A9F1-C19E8A2D4C44}" presName="parentText" presStyleLbl="node1" presStyleIdx="1" presStyleCnt="3">
        <dgm:presLayoutVars>
          <dgm:chMax val="0"/>
          <dgm:bulletEnabled val="1"/>
        </dgm:presLayoutVars>
      </dgm:prSet>
      <dgm:spPr/>
      <dgm:t>
        <a:bodyPr/>
        <a:lstStyle/>
        <a:p>
          <a:endParaRPr lang="en-US"/>
        </a:p>
      </dgm:t>
    </dgm:pt>
    <dgm:pt modelId="{A4281ECB-B53D-4FF2-A301-9F2F08F0E301}" type="pres">
      <dgm:prSet presAssocID="{037B188E-A403-43E2-A9F1-C19E8A2D4C44}" presName="negativeSpace" presStyleCnt="0"/>
      <dgm:spPr/>
    </dgm:pt>
    <dgm:pt modelId="{3A015EDD-E6FF-4461-93CD-D06754C8EF35}" type="pres">
      <dgm:prSet presAssocID="{037B188E-A403-43E2-A9F1-C19E8A2D4C44}" presName="childText" presStyleLbl="conFgAcc1" presStyleIdx="1" presStyleCnt="3">
        <dgm:presLayoutVars>
          <dgm:bulletEnabled val="1"/>
        </dgm:presLayoutVars>
      </dgm:prSet>
      <dgm:spPr/>
    </dgm:pt>
    <dgm:pt modelId="{2B8BDA1E-58BD-4970-A065-E81345AE8824}" type="pres">
      <dgm:prSet presAssocID="{DD0AE072-5CB0-4309-B052-FD8929F9691E}" presName="spaceBetweenRectangles" presStyleCnt="0"/>
      <dgm:spPr/>
    </dgm:pt>
    <dgm:pt modelId="{512D361B-A515-43CD-86D9-493EAB52B67B}" type="pres">
      <dgm:prSet presAssocID="{45615533-3A98-4428-B3DC-3FD254372D8C}" presName="parentLin" presStyleCnt="0"/>
      <dgm:spPr/>
    </dgm:pt>
    <dgm:pt modelId="{7E069755-5C02-4C0E-8302-C6F1900002AE}" type="pres">
      <dgm:prSet presAssocID="{45615533-3A98-4428-B3DC-3FD254372D8C}" presName="parentLeftMargin" presStyleLbl="node1" presStyleIdx="1" presStyleCnt="3"/>
      <dgm:spPr/>
      <dgm:t>
        <a:bodyPr/>
        <a:lstStyle/>
        <a:p>
          <a:endParaRPr lang="en-US"/>
        </a:p>
      </dgm:t>
    </dgm:pt>
    <dgm:pt modelId="{09D2C3A5-4A35-47CF-BEDF-ACA2F6837006}" type="pres">
      <dgm:prSet presAssocID="{45615533-3A98-4428-B3DC-3FD254372D8C}" presName="parentText" presStyleLbl="node1" presStyleIdx="2" presStyleCnt="3">
        <dgm:presLayoutVars>
          <dgm:chMax val="0"/>
          <dgm:bulletEnabled val="1"/>
        </dgm:presLayoutVars>
      </dgm:prSet>
      <dgm:spPr/>
      <dgm:t>
        <a:bodyPr/>
        <a:lstStyle/>
        <a:p>
          <a:endParaRPr lang="en-US"/>
        </a:p>
      </dgm:t>
    </dgm:pt>
    <dgm:pt modelId="{2F167140-C083-423D-9034-BFFC01F8E269}" type="pres">
      <dgm:prSet presAssocID="{45615533-3A98-4428-B3DC-3FD254372D8C}" presName="negativeSpace" presStyleCnt="0"/>
      <dgm:spPr/>
    </dgm:pt>
    <dgm:pt modelId="{B474E873-4E4F-4D95-B462-43512C833A16}" type="pres">
      <dgm:prSet presAssocID="{45615533-3A98-4428-B3DC-3FD254372D8C}" presName="childText" presStyleLbl="conFgAcc1" presStyleIdx="2" presStyleCnt="3">
        <dgm:presLayoutVars>
          <dgm:bulletEnabled val="1"/>
        </dgm:presLayoutVars>
      </dgm:prSet>
      <dgm:spPr/>
    </dgm:pt>
  </dgm:ptLst>
  <dgm:cxnLst>
    <dgm:cxn modelId="{1D123157-61E4-46A1-9D21-9642A91A5B01}" type="presOf" srcId="{037B188E-A403-43E2-A9F1-C19E8A2D4C44}" destId="{D075FC9A-04FD-4005-8E29-A3F130B365EA}" srcOrd="0" destOrd="0" presId="urn:microsoft.com/office/officeart/2005/8/layout/list1"/>
    <dgm:cxn modelId="{74D5284B-DB1E-438F-AB08-5C3FD2887D99}" srcId="{3E328C56-2520-4467-BA60-31BA09E27A8C}" destId="{67244FE8-2F8C-40D3-84CD-4DD7AE5FBC12}" srcOrd="0" destOrd="0" parTransId="{74F7E202-4932-444F-8F21-09E768BE4E54}" sibTransId="{4FC817B0-9118-4CCF-A2A2-C2A9A8D4F165}"/>
    <dgm:cxn modelId="{6C19AFB5-2FA0-446D-AEA1-CD3E179C55FD}" type="presOf" srcId="{67244FE8-2F8C-40D3-84CD-4DD7AE5FBC12}" destId="{4C879FD5-CA69-4F63-87BC-5631767C589B}" srcOrd="1" destOrd="0" presId="urn:microsoft.com/office/officeart/2005/8/layout/list1"/>
    <dgm:cxn modelId="{4907F372-9E52-4E9F-A32C-ABA61E37F731}" type="presOf" srcId="{45615533-3A98-4428-B3DC-3FD254372D8C}" destId="{09D2C3A5-4A35-47CF-BEDF-ACA2F6837006}" srcOrd="1" destOrd="0" presId="urn:microsoft.com/office/officeart/2005/8/layout/list1"/>
    <dgm:cxn modelId="{1CCCC9DC-A072-47A7-9E62-9EE231FA7AD2}" type="presOf" srcId="{67244FE8-2F8C-40D3-84CD-4DD7AE5FBC12}" destId="{1AA76ABF-4F1E-41CF-B80E-F97B6A87C4AD}" srcOrd="0" destOrd="0" presId="urn:microsoft.com/office/officeart/2005/8/layout/list1"/>
    <dgm:cxn modelId="{DD89D888-7BE6-4465-AD23-3A79029E8CE2}" srcId="{3E328C56-2520-4467-BA60-31BA09E27A8C}" destId="{45615533-3A98-4428-B3DC-3FD254372D8C}" srcOrd="2" destOrd="0" parTransId="{BD226E60-9D60-4508-8F91-DA3840241322}" sibTransId="{9ED020DF-B530-445F-A90F-5288E33CEFC3}"/>
    <dgm:cxn modelId="{12643EF6-5482-4261-BE91-8AD2479BE081}" srcId="{3E328C56-2520-4467-BA60-31BA09E27A8C}" destId="{037B188E-A403-43E2-A9F1-C19E8A2D4C44}" srcOrd="1" destOrd="0" parTransId="{5CC89046-3B55-4AFA-B744-AA1E3B5501D8}" sibTransId="{DD0AE072-5CB0-4309-B052-FD8929F9691E}"/>
    <dgm:cxn modelId="{949DF60A-B641-411F-AB4C-5DF4F5285282}" type="presOf" srcId="{3E328C56-2520-4467-BA60-31BA09E27A8C}" destId="{60897B9A-5E6C-4CAC-9ED5-4AD4AE43EE65}" srcOrd="0" destOrd="0" presId="urn:microsoft.com/office/officeart/2005/8/layout/list1"/>
    <dgm:cxn modelId="{121BCD36-7F77-4775-BA21-5008B94CE8EA}" type="presOf" srcId="{037B188E-A403-43E2-A9F1-C19E8A2D4C44}" destId="{84230ECE-9894-458C-A847-66F1AD0B307D}" srcOrd="1" destOrd="0" presId="urn:microsoft.com/office/officeart/2005/8/layout/list1"/>
    <dgm:cxn modelId="{22D01801-487B-4A3B-9D48-FD61D121F11B}" type="presOf" srcId="{45615533-3A98-4428-B3DC-3FD254372D8C}" destId="{7E069755-5C02-4C0E-8302-C6F1900002AE}" srcOrd="0" destOrd="0" presId="urn:microsoft.com/office/officeart/2005/8/layout/list1"/>
    <dgm:cxn modelId="{2330F19C-2F39-4C6B-881D-0E0EBAF9B4E4}" type="presParOf" srcId="{60897B9A-5E6C-4CAC-9ED5-4AD4AE43EE65}" destId="{7FFD8E49-E66B-4A4E-A24E-96EAD723E0C0}" srcOrd="0" destOrd="0" presId="urn:microsoft.com/office/officeart/2005/8/layout/list1"/>
    <dgm:cxn modelId="{48D80FCC-2431-4F3F-B305-CF14D257F7D1}" type="presParOf" srcId="{7FFD8E49-E66B-4A4E-A24E-96EAD723E0C0}" destId="{1AA76ABF-4F1E-41CF-B80E-F97B6A87C4AD}" srcOrd="0" destOrd="0" presId="urn:microsoft.com/office/officeart/2005/8/layout/list1"/>
    <dgm:cxn modelId="{A312C178-9C36-4CBD-A4A7-27C798CCB2FA}" type="presParOf" srcId="{7FFD8E49-E66B-4A4E-A24E-96EAD723E0C0}" destId="{4C879FD5-CA69-4F63-87BC-5631767C589B}" srcOrd="1" destOrd="0" presId="urn:microsoft.com/office/officeart/2005/8/layout/list1"/>
    <dgm:cxn modelId="{C14E68CE-6668-4197-92C6-65A7DD63AF6F}" type="presParOf" srcId="{60897B9A-5E6C-4CAC-9ED5-4AD4AE43EE65}" destId="{9DDC46B5-6DE8-4E69-8C6E-0EE2A3078E61}" srcOrd="1" destOrd="0" presId="urn:microsoft.com/office/officeart/2005/8/layout/list1"/>
    <dgm:cxn modelId="{58BF83E3-AF2F-4ECF-AF8D-8820A218C52C}" type="presParOf" srcId="{60897B9A-5E6C-4CAC-9ED5-4AD4AE43EE65}" destId="{9D22C23E-D62D-46DD-947C-703AB48C4F6A}" srcOrd="2" destOrd="0" presId="urn:microsoft.com/office/officeart/2005/8/layout/list1"/>
    <dgm:cxn modelId="{1224EC4E-A7B2-4957-8604-53DCB61B82DF}" type="presParOf" srcId="{60897B9A-5E6C-4CAC-9ED5-4AD4AE43EE65}" destId="{1E40CF72-0DC3-413F-BA49-E25B1ED56A8D}" srcOrd="3" destOrd="0" presId="urn:microsoft.com/office/officeart/2005/8/layout/list1"/>
    <dgm:cxn modelId="{FCA7F477-E9E3-4804-A9A0-D71910DF1124}" type="presParOf" srcId="{60897B9A-5E6C-4CAC-9ED5-4AD4AE43EE65}" destId="{C52A3576-94B6-4325-B86C-06DF9F05F908}" srcOrd="4" destOrd="0" presId="urn:microsoft.com/office/officeart/2005/8/layout/list1"/>
    <dgm:cxn modelId="{4BF09C48-8287-4B22-8A41-669FE2309D5C}" type="presParOf" srcId="{C52A3576-94B6-4325-B86C-06DF9F05F908}" destId="{D075FC9A-04FD-4005-8E29-A3F130B365EA}" srcOrd="0" destOrd="0" presId="urn:microsoft.com/office/officeart/2005/8/layout/list1"/>
    <dgm:cxn modelId="{E8873B8A-3FAD-47BE-A30E-383D98D5B3B7}" type="presParOf" srcId="{C52A3576-94B6-4325-B86C-06DF9F05F908}" destId="{84230ECE-9894-458C-A847-66F1AD0B307D}" srcOrd="1" destOrd="0" presId="urn:microsoft.com/office/officeart/2005/8/layout/list1"/>
    <dgm:cxn modelId="{D09B45CA-DFA2-449F-9111-3B8C68C0D208}" type="presParOf" srcId="{60897B9A-5E6C-4CAC-9ED5-4AD4AE43EE65}" destId="{A4281ECB-B53D-4FF2-A301-9F2F08F0E301}" srcOrd="5" destOrd="0" presId="urn:microsoft.com/office/officeart/2005/8/layout/list1"/>
    <dgm:cxn modelId="{E883630D-BD9B-416B-8AF8-80FE3C1E9001}" type="presParOf" srcId="{60897B9A-5E6C-4CAC-9ED5-4AD4AE43EE65}" destId="{3A015EDD-E6FF-4461-93CD-D06754C8EF35}" srcOrd="6" destOrd="0" presId="urn:microsoft.com/office/officeart/2005/8/layout/list1"/>
    <dgm:cxn modelId="{28D2EDCF-7454-4FEE-AACA-6E9A252C6AD9}" type="presParOf" srcId="{60897B9A-5E6C-4CAC-9ED5-4AD4AE43EE65}" destId="{2B8BDA1E-58BD-4970-A065-E81345AE8824}" srcOrd="7" destOrd="0" presId="urn:microsoft.com/office/officeart/2005/8/layout/list1"/>
    <dgm:cxn modelId="{529CF1A9-B7B4-4D07-B582-2B10A01D7AA2}" type="presParOf" srcId="{60897B9A-5E6C-4CAC-9ED5-4AD4AE43EE65}" destId="{512D361B-A515-43CD-86D9-493EAB52B67B}" srcOrd="8" destOrd="0" presId="urn:microsoft.com/office/officeart/2005/8/layout/list1"/>
    <dgm:cxn modelId="{5D4E0384-EAAE-4B32-9BB7-67A6E0380907}" type="presParOf" srcId="{512D361B-A515-43CD-86D9-493EAB52B67B}" destId="{7E069755-5C02-4C0E-8302-C6F1900002AE}" srcOrd="0" destOrd="0" presId="urn:microsoft.com/office/officeart/2005/8/layout/list1"/>
    <dgm:cxn modelId="{6DB5FA2A-53DB-4173-BBE2-97AC61EEE733}" type="presParOf" srcId="{512D361B-A515-43CD-86D9-493EAB52B67B}" destId="{09D2C3A5-4A35-47CF-BEDF-ACA2F6837006}" srcOrd="1" destOrd="0" presId="urn:microsoft.com/office/officeart/2005/8/layout/list1"/>
    <dgm:cxn modelId="{FE53BC68-956B-4CE4-8957-235A88F88DBB}" type="presParOf" srcId="{60897B9A-5E6C-4CAC-9ED5-4AD4AE43EE65}" destId="{2F167140-C083-423D-9034-BFFC01F8E269}" srcOrd="9" destOrd="0" presId="urn:microsoft.com/office/officeart/2005/8/layout/list1"/>
    <dgm:cxn modelId="{EA48CD15-BED8-4E04-9A80-6A2C160087E6}" type="presParOf" srcId="{60897B9A-5E6C-4CAC-9ED5-4AD4AE43EE65}" destId="{B474E873-4E4F-4D95-B462-43512C833A16}"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328C56-2520-4467-BA60-31BA09E27A8C}"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US"/>
        </a:p>
      </dgm:t>
    </dgm:pt>
    <dgm:pt modelId="{67244FE8-2F8C-40D3-84CD-4DD7AE5FBC12}">
      <dgm:prSet phldrT="[Text]"/>
      <dgm:spPr/>
      <dgm:t>
        <a:bodyPr/>
        <a:lstStyle/>
        <a:p>
          <a:r>
            <a:rPr lang="en-US" dirty="0" err="1" smtClean="0"/>
            <a:t>Phương</a:t>
          </a:r>
          <a:r>
            <a:rPr lang="en-US" dirty="0" smtClean="0"/>
            <a:t> </a:t>
          </a:r>
          <a:r>
            <a:rPr lang="en-US" dirty="0" err="1" smtClean="0"/>
            <a:t>thức</a:t>
          </a:r>
          <a:r>
            <a:rPr lang="en-US" dirty="0" smtClean="0"/>
            <a:t> 1</a:t>
          </a:r>
          <a:endParaRPr lang="en-US" dirty="0"/>
        </a:p>
      </dgm:t>
    </dgm:pt>
    <dgm:pt modelId="{74F7E202-4932-444F-8F21-09E768BE4E54}" type="parTrans" cxnId="{74D5284B-DB1E-438F-AB08-5C3FD2887D99}">
      <dgm:prSet/>
      <dgm:spPr/>
      <dgm:t>
        <a:bodyPr/>
        <a:lstStyle/>
        <a:p>
          <a:endParaRPr lang="en-US"/>
        </a:p>
      </dgm:t>
    </dgm:pt>
    <dgm:pt modelId="{4FC817B0-9118-4CCF-A2A2-C2A9A8D4F165}" type="sibTrans" cxnId="{74D5284B-DB1E-438F-AB08-5C3FD2887D99}">
      <dgm:prSet/>
      <dgm:spPr/>
      <dgm:t>
        <a:bodyPr/>
        <a:lstStyle/>
        <a:p>
          <a:endParaRPr lang="en-US"/>
        </a:p>
      </dgm:t>
    </dgm:pt>
    <dgm:pt modelId="{037B188E-A403-43E2-A9F1-C19E8A2D4C44}">
      <dgm:prSet phldrT="[Text]"/>
      <dgm:spPr/>
      <dgm:t>
        <a:bodyPr/>
        <a:lstStyle/>
        <a:p>
          <a:r>
            <a:rPr lang="en-US" dirty="0" err="1" smtClean="0"/>
            <a:t>Phương</a:t>
          </a:r>
          <a:r>
            <a:rPr lang="en-US" dirty="0" smtClean="0"/>
            <a:t> </a:t>
          </a:r>
          <a:r>
            <a:rPr lang="en-US" dirty="0" err="1" smtClean="0"/>
            <a:t>thức</a:t>
          </a:r>
          <a:r>
            <a:rPr lang="en-US" dirty="0" smtClean="0"/>
            <a:t> 5</a:t>
          </a:r>
          <a:endParaRPr lang="en-US" dirty="0"/>
        </a:p>
      </dgm:t>
    </dgm:pt>
    <dgm:pt modelId="{5CC89046-3B55-4AFA-B744-AA1E3B5501D8}" type="parTrans" cxnId="{12643EF6-5482-4261-BE91-8AD2479BE081}">
      <dgm:prSet/>
      <dgm:spPr/>
      <dgm:t>
        <a:bodyPr/>
        <a:lstStyle/>
        <a:p>
          <a:endParaRPr lang="en-US"/>
        </a:p>
      </dgm:t>
    </dgm:pt>
    <dgm:pt modelId="{DD0AE072-5CB0-4309-B052-FD8929F9691E}" type="sibTrans" cxnId="{12643EF6-5482-4261-BE91-8AD2479BE081}">
      <dgm:prSet/>
      <dgm:spPr/>
      <dgm:t>
        <a:bodyPr/>
        <a:lstStyle/>
        <a:p>
          <a:endParaRPr lang="en-US"/>
        </a:p>
      </dgm:t>
    </dgm:pt>
    <dgm:pt modelId="{45615533-3A98-4428-B3DC-3FD254372D8C}">
      <dgm:prSet phldrT="[Text]"/>
      <dgm:spPr/>
      <dgm:t>
        <a:bodyPr/>
        <a:lstStyle/>
        <a:p>
          <a:r>
            <a:rPr lang="en-US" dirty="0" err="1" smtClean="0"/>
            <a:t>Phương</a:t>
          </a:r>
          <a:r>
            <a:rPr lang="en-US" dirty="0" smtClean="0"/>
            <a:t> </a:t>
          </a:r>
          <a:r>
            <a:rPr lang="en-US" dirty="0" err="1" smtClean="0"/>
            <a:t>thức</a:t>
          </a:r>
          <a:r>
            <a:rPr lang="en-US" dirty="0" smtClean="0"/>
            <a:t> 7</a:t>
          </a:r>
          <a:endParaRPr lang="en-US" dirty="0"/>
        </a:p>
      </dgm:t>
    </dgm:pt>
    <dgm:pt modelId="{BD226E60-9D60-4508-8F91-DA3840241322}" type="parTrans" cxnId="{DD89D888-7BE6-4465-AD23-3A79029E8CE2}">
      <dgm:prSet/>
      <dgm:spPr/>
      <dgm:t>
        <a:bodyPr/>
        <a:lstStyle/>
        <a:p>
          <a:endParaRPr lang="en-US"/>
        </a:p>
      </dgm:t>
    </dgm:pt>
    <dgm:pt modelId="{9ED020DF-B530-445F-A90F-5288E33CEFC3}" type="sibTrans" cxnId="{DD89D888-7BE6-4465-AD23-3A79029E8CE2}">
      <dgm:prSet/>
      <dgm:spPr/>
      <dgm:t>
        <a:bodyPr/>
        <a:lstStyle/>
        <a:p>
          <a:endParaRPr lang="en-US"/>
        </a:p>
      </dgm:t>
    </dgm:pt>
    <dgm:pt modelId="{60897B9A-5E6C-4CAC-9ED5-4AD4AE43EE65}" type="pres">
      <dgm:prSet presAssocID="{3E328C56-2520-4467-BA60-31BA09E27A8C}" presName="linear" presStyleCnt="0">
        <dgm:presLayoutVars>
          <dgm:dir/>
          <dgm:animLvl val="lvl"/>
          <dgm:resizeHandles val="exact"/>
        </dgm:presLayoutVars>
      </dgm:prSet>
      <dgm:spPr/>
      <dgm:t>
        <a:bodyPr/>
        <a:lstStyle/>
        <a:p>
          <a:endParaRPr lang="en-US"/>
        </a:p>
      </dgm:t>
    </dgm:pt>
    <dgm:pt modelId="{7FFD8E49-E66B-4A4E-A24E-96EAD723E0C0}" type="pres">
      <dgm:prSet presAssocID="{67244FE8-2F8C-40D3-84CD-4DD7AE5FBC12}" presName="parentLin" presStyleCnt="0"/>
      <dgm:spPr/>
    </dgm:pt>
    <dgm:pt modelId="{1AA76ABF-4F1E-41CF-B80E-F97B6A87C4AD}" type="pres">
      <dgm:prSet presAssocID="{67244FE8-2F8C-40D3-84CD-4DD7AE5FBC12}" presName="parentLeftMargin" presStyleLbl="node1" presStyleIdx="0" presStyleCnt="3"/>
      <dgm:spPr/>
      <dgm:t>
        <a:bodyPr/>
        <a:lstStyle/>
        <a:p>
          <a:endParaRPr lang="en-US"/>
        </a:p>
      </dgm:t>
    </dgm:pt>
    <dgm:pt modelId="{4C879FD5-CA69-4F63-87BC-5631767C589B}" type="pres">
      <dgm:prSet presAssocID="{67244FE8-2F8C-40D3-84CD-4DD7AE5FBC12}" presName="parentText" presStyleLbl="node1" presStyleIdx="0" presStyleCnt="3" custLinFactNeighborY="16369">
        <dgm:presLayoutVars>
          <dgm:chMax val="0"/>
          <dgm:bulletEnabled val="1"/>
        </dgm:presLayoutVars>
      </dgm:prSet>
      <dgm:spPr/>
      <dgm:t>
        <a:bodyPr/>
        <a:lstStyle/>
        <a:p>
          <a:endParaRPr lang="en-US"/>
        </a:p>
      </dgm:t>
    </dgm:pt>
    <dgm:pt modelId="{9DDC46B5-6DE8-4E69-8C6E-0EE2A3078E61}" type="pres">
      <dgm:prSet presAssocID="{67244FE8-2F8C-40D3-84CD-4DD7AE5FBC12}" presName="negativeSpace" presStyleCnt="0"/>
      <dgm:spPr/>
    </dgm:pt>
    <dgm:pt modelId="{9D22C23E-D62D-46DD-947C-703AB48C4F6A}" type="pres">
      <dgm:prSet presAssocID="{67244FE8-2F8C-40D3-84CD-4DD7AE5FBC12}" presName="childText" presStyleLbl="conFgAcc1" presStyleIdx="0" presStyleCnt="3">
        <dgm:presLayoutVars>
          <dgm:bulletEnabled val="1"/>
        </dgm:presLayoutVars>
      </dgm:prSet>
      <dgm:spPr/>
    </dgm:pt>
    <dgm:pt modelId="{1E40CF72-0DC3-413F-BA49-E25B1ED56A8D}" type="pres">
      <dgm:prSet presAssocID="{4FC817B0-9118-4CCF-A2A2-C2A9A8D4F165}" presName="spaceBetweenRectangles" presStyleCnt="0"/>
      <dgm:spPr/>
    </dgm:pt>
    <dgm:pt modelId="{C52A3576-94B6-4325-B86C-06DF9F05F908}" type="pres">
      <dgm:prSet presAssocID="{037B188E-A403-43E2-A9F1-C19E8A2D4C44}" presName="parentLin" presStyleCnt="0"/>
      <dgm:spPr/>
    </dgm:pt>
    <dgm:pt modelId="{D075FC9A-04FD-4005-8E29-A3F130B365EA}" type="pres">
      <dgm:prSet presAssocID="{037B188E-A403-43E2-A9F1-C19E8A2D4C44}" presName="parentLeftMargin" presStyleLbl="node1" presStyleIdx="0" presStyleCnt="3"/>
      <dgm:spPr/>
      <dgm:t>
        <a:bodyPr/>
        <a:lstStyle/>
        <a:p>
          <a:endParaRPr lang="en-US"/>
        </a:p>
      </dgm:t>
    </dgm:pt>
    <dgm:pt modelId="{84230ECE-9894-458C-A847-66F1AD0B307D}" type="pres">
      <dgm:prSet presAssocID="{037B188E-A403-43E2-A9F1-C19E8A2D4C44}" presName="parentText" presStyleLbl="node1" presStyleIdx="1" presStyleCnt="3">
        <dgm:presLayoutVars>
          <dgm:chMax val="0"/>
          <dgm:bulletEnabled val="1"/>
        </dgm:presLayoutVars>
      </dgm:prSet>
      <dgm:spPr/>
      <dgm:t>
        <a:bodyPr/>
        <a:lstStyle/>
        <a:p>
          <a:endParaRPr lang="en-US"/>
        </a:p>
      </dgm:t>
    </dgm:pt>
    <dgm:pt modelId="{A4281ECB-B53D-4FF2-A301-9F2F08F0E301}" type="pres">
      <dgm:prSet presAssocID="{037B188E-A403-43E2-A9F1-C19E8A2D4C44}" presName="negativeSpace" presStyleCnt="0"/>
      <dgm:spPr/>
    </dgm:pt>
    <dgm:pt modelId="{3A015EDD-E6FF-4461-93CD-D06754C8EF35}" type="pres">
      <dgm:prSet presAssocID="{037B188E-A403-43E2-A9F1-C19E8A2D4C44}" presName="childText" presStyleLbl="conFgAcc1" presStyleIdx="1" presStyleCnt="3">
        <dgm:presLayoutVars>
          <dgm:bulletEnabled val="1"/>
        </dgm:presLayoutVars>
      </dgm:prSet>
      <dgm:spPr/>
    </dgm:pt>
    <dgm:pt modelId="{2B8BDA1E-58BD-4970-A065-E81345AE8824}" type="pres">
      <dgm:prSet presAssocID="{DD0AE072-5CB0-4309-B052-FD8929F9691E}" presName="spaceBetweenRectangles" presStyleCnt="0"/>
      <dgm:spPr/>
    </dgm:pt>
    <dgm:pt modelId="{512D361B-A515-43CD-86D9-493EAB52B67B}" type="pres">
      <dgm:prSet presAssocID="{45615533-3A98-4428-B3DC-3FD254372D8C}" presName="parentLin" presStyleCnt="0"/>
      <dgm:spPr/>
    </dgm:pt>
    <dgm:pt modelId="{7E069755-5C02-4C0E-8302-C6F1900002AE}" type="pres">
      <dgm:prSet presAssocID="{45615533-3A98-4428-B3DC-3FD254372D8C}" presName="parentLeftMargin" presStyleLbl="node1" presStyleIdx="1" presStyleCnt="3"/>
      <dgm:spPr/>
      <dgm:t>
        <a:bodyPr/>
        <a:lstStyle/>
        <a:p>
          <a:endParaRPr lang="en-US"/>
        </a:p>
      </dgm:t>
    </dgm:pt>
    <dgm:pt modelId="{09D2C3A5-4A35-47CF-BEDF-ACA2F6837006}" type="pres">
      <dgm:prSet presAssocID="{45615533-3A98-4428-B3DC-3FD254372D8C}" presName="parentText" presStyleLbl="node1" presStyleIdx="2" presStyleCnt="3">
        <dgm:presLayoutVars>
          <dgm:chMax val="0"/>
          <dgm:bulletEnabled val="1"/>
        </dgm:presLayoutVars>
      </dgm:prSet>
      <dgm:spPr/>
      <dgm:t>
        <a:bodyPr/>
        <a:lstStyle/>
        <a:p>
          <a:endParaRPr lang="en-US"/>
        </a:p>
      </dgm:t>
    </dgm:pt>
    <dgm:pt modelId="{2F167140-C083-423D-9034-BFFC01F8E269}" type="pres">
      <dgm:prSet presAssocID="{45615533-3A98-4428-B3DC-3FD254372D8C}" presName="negativeSpace" presStyleCnt="0"/>
      <dgm:spPr/>
    </dgm:pt>
    <dgm:pt modelId="{B474E873-4E4F-4D95-B462-43512C833A16}" type="pres">
      <dgm:prSet presAssocID="{45615533-3A98-4428-B3DC-3FD254372D8C}" presName="childText" presStyleLbl="conFgAcc1" presStyleIdx="2" presStyleCnt="3">
        <dgm:presLayoutVars>
          <dgm:bulletEnabled val="1"/>
        </dgm:presLayoutVars>
      </dgm:prSet>
      <dgm:spPr/>
    </dgm:pt>
  </dgm:ptLst>
  <dgm:cxnLst>
    <dgm:cxn modelId="{1D123157-61E4-46A1-9D21-9642A91A5B01}" type="presOf" srcId="{037B188E-A403-43E2-A9F1-C19E8A2D4C44}" destId="{D075FC9A-04FD-4005-8E29-A3F130B365EA}" srcOrd="0" destOrd="0" presId="urn:microsoft.com/office/officeart/2005/8/layout/list1"/>
    <dgm:cxn modelId="{74D5284B-DB1E-438F-AB08-5C3FD2887D99}" srcId="{3E328C56-2520-4467-BA60-31BA09E27A8C}" destId="{67244FE8-2F8C-40D3-84CD-4DD7AE5FBC12}" srcOrd="0" destOrd="0" parTransId="{74F7E202-4932-444F-8F21-09E768BE4E54}" sibTransId="{4FC817B0-9118-4CCF-A2A2-C2A9A8D4F165}"/>
    <dgm:cxn modelId="{6C19AFB5-2FA0-446D-AEA1-CD3E179C55FD}" type="presOf" srcId="{67244FE8-2F8C-40D3-84CD-4DD7AE5FBC12}" destId="{4C879FD5-CA69-4F63-87BC-5631767C589B}" srcOrd="1" destOrd="0" presId="urn:microsoft.com/office/officeart/2005/8/layout/list1"/>
    <dgm:cxn modelId="{4907F372-9E52-4E9F-A32C-ABA61E37F731}" type="presOf" srcId="{45615533-3A98-4428-B3DC-3FD254372D8C}" destId="{09D2C3A5-4A35-47CF-BEDF-ACA2F6837006}" srcOrd="1" destOrd="0" presId="urn:microsoft.com/office/officeart/2005/8/layout/list1"/>
    <dgm:cxn modelId="{1CCCC9DC-A072-47A7-9E62-9EE231FA7AD2}" type="presOf" srcId="{67244FE8-2F8C-40D3-84CD-4DD7AE5FBC12}" destId="{1AA76ABF-4F1E-41CF-B80E-F97B6A87C4AD}" srcOrd="0" destOrd="0" presId="urn:microsoft.com/office/officeart/2005/8/layout/list1"/>
    <dgm:cxn modelId="{DD89D888-7BE6-4465-AD23-3A79029E8CE2}" srcId="{3E328C56-2520-4467-BA60-31BA09E27A8C}" destId="{45615533-3A98-4428-B3DC-3FD254372D8C}" srcOrd="2" destOrd="0" parTransId="{BD226E60-9D60-4508-8F91-DA3840241322}" sibTransId="{9ED020DF-B530-445F-A90F-5288E33CEFC3}"/>
    <dgm:cxn modelId="{12643EF6-5482-4261-BE91-8AD2479BE081}" srcId="{3E328C56-2520-4467-BA60-31BA09E27A8C}" destId="{037B188E-A403-43E2-A9F1-C19E8A2D4C44}" srcOrd="1" destOrd="0" parTransId="{5CC89046-3B55-4AFA-B744-AA1E3B5501D8}" sibTransId="{DD0AE072-5CB0-4309-B052-FD8929F9691E}"/>
    <dgm:cxn modelId="{949DF60A-B641-411F-AB4C-5DF4F5285282}" type="presOf" srcId="{3E328C56-2520-4467-BA60-31BA09E27A8C}" destId="{60897B9A-5E6C-4CAC-9ED5-4AD4AE43EE65}" srcOrd="0" destOrd="0" presId="urn:microsoft.com/office/officeart/2005/8/layout/list1"/>
    <dgm:cxn modelId="{121BCD36-7F77-4775-BA21-5008B94CE8EA}" type="presOf" srcId="{037B188E-A403-43E2-A9F1-C19E8A2D4C44}" destId="{84230ECE-9894-458C-A847-66F1AD0B307D}" srcOrd="1" destOrd="0" presId="urn:microsoft.com/office/officeart/2005/8/layout/list1"/>
    <dgm:cxn modelId="{22D01801-487B-4A3B-9D48-FD61D121F11B}" type="presOf" srcId="{45615533-3A98-4428-B3DC-3FD254372D8C}" destId="{7E069755-5C02-4C0E-8302-C6F1900002AE}" srcOrd="0" destOrd="0" presId="urn:microsoft.com/office/officeart/2005/8/layout/list1"/>
    <dgm:cxn modelId="{2330F19C-2F39-4C6B-881D-0E0EBAF9B4E4}" type="presParOf" srcId="{60897B9A-5E6C-4CAC-9ED5-4AD4AE43EE65}" destId="{7FFD8E49-E66B-4A4E-A24E-96EAD723E0C0}" srcOrd="0" destOrd="0" presId="urn:microsoft.com/office/officeart/2005/8/layout/list1"/>
    <dgm:cxn modelId="{48D80FCC-2431-4F3F-B305-CF14D257F7D1}" type="presParOf" srcId="{7FFD8E49-E66B-4A4E-A24E-96EAD723E0C0}" destId="{1AA76ABF-4F1E-41CF-B80E-F97B6A87C4AD}" srcOrd="0" destOrd="0" presId="urn:microsoft.com/office/officeart/2005/8/layout/list1"/>
    <dgm:cxn modelId="{A312C178-9C36-4CBD-A4A7-27C798CCB2FA}" type="presParOf" srcId="{7FFD8E49-E66B-4A4E-A24E-96EAD723E0C0}" destId="{4C879FD5-CA69-4F63-87BC-5631767C589B}" srcOrd="1" destOrd="0" presId="urn:microsoft.com/office/officeart/2005/8/layout/list1"/>
    <dgm:cxn modelId="{C14E68CE-6668-4197-92C6-65A7DD63AF6F}" type="presParOf" srcId="{60897B9A-5E6C-4CAC-9ED5-4AD4AE43EE65}" destId="{9DDC46B5-6DE8-4E69-8C6E-0EE2A3078E61}" srcOrd="1" destOrd="0" presId="urn:microsoft.com/office/officeart/2005/8/layout/list1"/>
    <dgm:cxn modelId="{58BF83E3-AF2F-4ECF-AF8D-8820A218C52C}" type="presParOf" srcId="{60897B9A-5E6C-4CAC-9ED5-4AD4AE43EE65}" destId="{9D22C23E-D62D-46DD-947C-703AB48C4F6A}" srcOrd="2" destOrd="0" presId="urn:microsoft.com/office/officeart/2005/8/layout/list1"/>
    <dgm:cxn modelId="{1224EC4E-A7B2-4957-8604-53DCB61B82DF}" type="presParOf" srcId="{60897B9A-5E6C-4CAC-9ED5-4AD4AE43EE65}" destId="{1E40CF72-0DC3-413F-BA49-E25B1ED56A8D}" srcOrd="3" destOrd="0" presId="urn:microsoft.com/office/officeart/2005/8/layout/list1"/>
    <dgm:cxn modelId="{FCA7F477-E9E3-4804-A9A0-D71910DF1124}" type="presParOf" srcId="{60897B9A-5E6C-4CAC-9ED5-4AD4AE43EE65}" destId="{C52A3576-94B6-4325-B86C-06DF9F05F908}" srcOrd="4" destOrd="0" presId="urn:microsoft.com/office/officeart/2005/8/layout/list1"/>
    <dgm:cxn modelId="{4BF09C48-8287-4B22-8A41-669FE2309D5C}" type="presParOf" srcId="{C52A3576-94B6-4325-B86C-06DF9F05F908}" destId="{D075FC9A-04FD-4005-8E29-A3F130B365EA}" srcOrd="0" destOrd="0" presId="urn:microsoft.com/office/officeart/2005/8/layout/list1"/>
    <dgm:cxn modelId="{E8873B8A-3FAD-47BE-A30E-383D98D5B3B7}" type="presParOf" srcId="{C52A3576-94B6-4325-B86C-06DF9F05F908}" destId="{84230ECE-9894-458C-A847-66F1AD0B307D}" srcOrd="1" destOrd="0" presId="urn:microsoft.com/office/officeart/2005/8/layout/list1"/>
    <dgm:cxn modelId="{D09B45CA-DFA2-449F-9111-3B8C68C0D208}" type="presParOf" srcId="{60897B9A-5E6C-4CAC-9ED5-4AD4AE43EE65}" destId="{A4281ECB-B53D-4FF2-A301-9F2F08F0E301}" srcOrd="5" destOrd="0" presId="urn:microsoft.com/office/officeart/2005/8/layout/list1"/>
    <dgm:cxn modelId="{E883630D-BD9B-416B-8AF8-80FE3C1E9001}" type="presParOf" srcId="{60897B9A-5E6C-4CAC-9ED5-4AD4AE43EE65}" destId="{3A015EDD-E6FF-4461-93CD-D06754C8EF35}" srcOrd="6" destOrd="0" presId="urn:microsoft.com/office/officeart/2005/8/layout/list1"/>
    <dgm:cxn modelId="{28D2EDCF-7454-4FEE-AACA-6E9A252C6AD9}" type="presParOf" srcId="{60897B9A-5E6C-4CAC-9ED5-4AD4AE43EE65}" destId="{2B8BDA1E-58BD-4970-A065-E81345AE8824}" srcOrd="7" destOrd="0" presId="urn:microsoft.com/office/officeart/2005/8/layout/list1"/>
    <dgm:cxn modelId="{529CF1A9-B7B4-4D07-B582-2B10A01D7AA2}" type="presParOf" srcId="{60897B9A-5E6C-4CAC-9ED5-4AD4AE43EE65}" destId="{512D361B-A515-43CD-86D9-493EAB52B67B}" srcOrd="8" destOrd="0" presId="urn:microsoft.com/office/officeart/2005/8/layout/list1"/>
    <dgm:cxn modelId="{5D4E0384-EAAE-4B32-9BB7-67A6E0380907}" type="presParOf" srcId="{512D361B-A515-43CD-86D9-493EAB52B67B}" destId="{7E069755-5C02-4C0E-8302-C6F1900002AE}" srcOrd="0" destOrd="0" presId="urn:microsoft.com/office/officeart/2005/8/layout/list1"/>
    <dgm:cxn modelId="{6DB5FA2A-53DB-4173-BBE2-97AC61EEE733}" type="presParOf" srcId="{512D361B-A515-43CD-86D9-493EAB52B67B}" destId="{09D2C3A5-4A35-47CF-BEDF-ACA2F6837006}" srcOrd="1" destOrd="0" presId="urn:microsoft.com/office/officeart/2005/8/layout/list1"/>
    <dgm:cxn modelId="{FE53BC68-956B-4CE4-8957-235A88F88DBB}" type="presParOf" srcId="{60897B9A-5E6C-4CAC-9ED5-4AD4AE43EE65}" destId="{2F167140-C083-423D-9034-BFFC01F8E269}" srcOrd="9" destOrd="0" presId="urn:microsoft.com/office/officeart/2005/8/layout/list1"/>
    <dgm:cxn modelId="{EA48CD15-BED8-4E04-9A80-6A2C160087E6}" type="presParOf" srcId="{60897B9A-5E6C-4CAC-9ED5-4AD4AE43EE65}" destId="{B474E873-4E4F-4D95-B462-43512C833A16}"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328C56-2520-4467-BA60-31BA09E27A8C}"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US"/>
        </a:p>
      </dgm:t>
    </dgm:pt>
    <dgm:pt modelId="{67244FE8-2F8C-40D3-84CD-4DD7AE5FBC12}">
      <dgm:prSet phldrT="[Text]"/>
      <dgm:spPr/>
      <dgm:t>
        <a:bodyPr/>
        <a:lstStyle/>
        <a:p>
          <a:r>
            <a:rPr lang="en-US" dirty="0" err="1" smtClean="0"/>
            <a:t>Phương</a:t>
          </a:r>
          <a:r>
            <a:rPr lang="en-US" dirty="0" smtClean="0"/>
            <a:t> </a:t>
          </a:r>
          <a:r>
            <a:rPr lang="en-US" dirty="0" err="1" smtClean="0"/>
            <a:t>thức</a:t>
          </a:r>
          <a:r>
            <a:rPr lang="en-US" dirty="0" smtClean="0"/>
            <a:t> 1</a:t>
          </a:r>
          <a:endParaRPr lang="en-US" dirty="0"/>
        </a:p>
      </dgm:t>
    </dgm:pt>
    <dgm:pt modelId="{74F7E202-4932-444F-8F21-09E768BE4E54}" type="parTrans" cxnId="{74D5284B-DB1E-438F-AB08-5C3FD2887D99}">
      <dgm:prSet/>
      <dgm:spPr/>
      <dgm:t>
        <a:bodyPr/>
        <a:lstStyle/>
        <a:p>
          <a:endParaRPr lang="en-US"/>
        </a:p>
      </dgm:t>
    </dgm:pt>
    <dgm:pt modelId="{4FC817B0-9118-4CCF-A2A2-C2A9A8D4F165}" type="sibTrans" cxnId="{74D5284B-DB1E-438F-AB08-5C3FD2887D99}">
      <dgm:prSet/>
      <dgm:spPr/>
      <dgm:t>
        <a:bodyPr/>
        <a:lstStyle/>
        <a:p>
          <a:endParaRPr lang="en-US"/>
        </a:p>
      </dgm:t>
    </dgm:pt>
    <dgm:pt modelId="{037B188E-A403-43E2-A9F1-C19E8A2D4C44}">
      <dgm:prSet phldrT="[Text]"/>
      <dgm:spPr/>
      <dgm:t>
        <a:bodyPr/>
        <a:lstStyle/>
        <a:p>
          <a:r>
            <a:rPr lang="en-US" dirty="0" err="1" smtClean="0"/>
            <a:t>Phương</a:t>
          </a:r>
          <a:r>
            <a:rPr lang="en-US" dirty="0" smtClean="0"/>
            <a:t> </a:t>
          </a:r>
          <a:r>
            <a:rPr lang="en-US" dirty="0" err="1" smtClean="0"/>
            <a:t>thức</a:t>
          </a:r>
          <a:r>
            <a:rPr lang="en-US" dirty="0" smtClean="0"/>
            <a:t> 5</a:t>
          </a:r>
          <a:endParaRPr lang="en-US" dirty="0"/>
        </a:p>
      </dgm:t>
    </dgm:pt>
    <dgm:pt modelId="{5CC89046-3B55-4AFA-B744-AA1E3B5501D8}" type="parTrans" cxnId="{12643EF6-5482-4261-BE91-8AD2479BE081}">
      <dgm:prSet/>
      <dgm:spPr/>
      <dgm:t>
        <a:bodyPr/>
        <a:lstStyle/>
        <a:p>
          <a:endParaRPr lang="en-US"/>
        </a:p>
      </dgm:t>
    </dgm:pt>
    <dgm:pt modelId="{DD0AE072-5CB0-4309-B052-FD8929F9691E}" type="sibTrans" cxnId="{12643EF6-5482-4261-BE91-8AD2479BE081}">
      <dgm:prSet/>
      <dgm:spPr/>
      <dgm:t>
        <a:bodyPr/>
        <a:lstStyle/>
        <a:p>
          <a:endParaRPr lang="en-US"/>
        </a:p>
      </dgm:t>
    </dgm:pt>
    <dgm:pt modelId="{45615533-3A98-4428-B3DC-3FD254372D8C}">
      <dgm:prSet phldrT="[Text]"/>
      <dgm:spPr/>
      <dgm:t>
        <a:bodyPr/>
        <a:lstStyle/>
        <a:p>
          <a:r>
            <a:rPr lang="en-US" dirty="0" err="1" smtClean="0"/>
            <a:t>Phương</a:t>
          </a:r>
          <a:r>
            <a:rPr lang="en-US" dirty="0" smtClean="0"/>
            <a:t> </a:t>
          </a:r>
          <a:r>
            <a:rPr lang="en-US" dirty="0" err="1" smtClean="0"/>
            <a:t>thức</a:t>
          </a:r>
          <a:r>
            <a:rPr lang="en-US" dirty="0" smtClean="0"/>
            <a:t> 7</a:t>
          </a:r>
          <a:endParaRPr lang="en-US" dirty="0"/>
        </a:p>
      </dgm:t>
    </dgm:pt>
    <dgm:pt modelId="{BD226E60-9D60-4508-8F91-DA3840241322}" type="parTrans" cxnId="{DD89D888-7BE6-4465-AD23-3A79029E8CE2}">
      <dgm:prSet/>
      <dgm:spPr/>
      <dgm:t>
        <a:bodyPr/>
        <a:lstStyle/>
        <a:p>
          <a:endParaRPr lang="en-US"/>
        </a:p>
      </dgm:t>
    </dgm:pt>
    <dgm:pt modelId="{9ED020DF-B530-445F-A90F-5288E33CEFC3}" type="sibTrans" cxnId="{DD89D888-7BE6-4465-AD23-3A79029E8CE2}">
      <dgm:prSet/>
      <dgm:spPr/>
      <dgm:t>
        <a:bodyPr/>
        <a:lstStyle/>
        <a:p>
          <a:endParaRPr lang="en-US"/>
        </a:p>
      </dgm:t>
    </dgm:pt>
    <dgm:pt modelId="{60897B9A-5E6C-4CAC-9ED5-4AD4AE43EE65}" type="pres">
      <dgm:prSet presAssocID="{3E328C56-2520-4467-BA60-31BA09E27A8C}" presName="linear" presStyleCnt="0">
        <dgm:presLayoutVars>
          <dgm:dir/>
          <dgm:animLvl val="lvl"/>
          <dgm:resizeHandles val="exact"/>
        </dgm:presLayoutVars>
      </dgm:prSet>
      <dgm:spPr/>
      <dgm:t>
        <a:bodyPr/>
        <a:lstStyle/>
        <a:p>
          <a:endParaRPr lang="en-US"/>
        </a:p>
      </dgm:t>
    </dgm:pt>
    <dgm:pt modelId="{7FFD8E49-E66B-4A4E-A24E-96EAD723E0C0}" type="pres">
      <dgm:prSet presAssocID="{67244FE8-2F8C-40D3-84CD-4DD7AE5FBC12}" presName="parentLin" presStyleCnt="0"/>
      <dgm:spPr/>
    </dgm:pt>
    <dgm:pt modelId="{1AA76ABF-4F1E-41CF-B80E-F97B6A87C4AD}" type="pres">
      <dgm:prSet presAssocID="{67244FE8-2F8C-40D3-84CD-4DD7AE5FBC12}" presName="parentLeftMargin" presStyleLbl="node1" presStyleIdx="0" presStyleCnt="3"/>
      <dgm:spPr/>
      <dgm:t>
        <a:bodyPr/>
        <a:lstStyle/>
        <a:p>
          <a:endParaRPr lang="en-US"/>
        </a:p>
      </dgm:t>
    </dgm:pt>
    <dgm:pt modelId="{4C879FD5-CA69-4F63-87BC-5631767C589B}" type="pres">
      <dgm:prSet presAssocID="{67244FE8-2F8C-40D3-84CD-4DD7AE5FBC12}" presName="parentText" presStyleLbl="node1" presStyleIdx="0" presStyleCnt="3" custLinFactNeighborY="16369">
        <dgm:presLayoutVars>
          <dgm:chMax val="0"/>
          <dgm:bulletEnabled val="1"/>
        </dgm:presLayoutVars>
      </dgm:prSet>
      <dgm:spPr/>
      <dgm:t>
        <a:bodyPr/>
        <a:lstStyle/>
        <a:p>
          <a:endParaRPr lang="en-US"/>
        </a:p>
      </dgm:t>
    </dgm:pt>
    <dgm:pt modelId="{9DDC46B5-6DE8-4E69-8C6E-0EE2A3078E61}" type="pres">
      <dgm:prSet presAssocID="{67244FE8-2F8C-40D3-84CD-4DD7AE5FBC12}" presName="negativeSpace" presStyleCnt="0"/>
      <dgm:spPr/>
    </dgm:pt>
    <dgm:pt modelId="{9D22C23E-D62D-46DD-947C-703AB48C4F6A}" type="pres">
      <dgm:prSet presAssocID="{67244FE8-2F8C-40D3-84CD-4DD7AE5FBC12}" presName="childText" presStyleLbl="conFgAcc1" presStyleIdx="0" presStyleCnt="3">
        <dgm:presLayoutVars>
          <dgm:bulletEnabled val="1"/>
        </dgm:presLayoutVars>
      </dgm:prSet>
      <dgm:spPr/>
    </dgm:pt>
    <dgm:pt modelId="{1E40CF72-0DC3-413F-BA49-E25B1ED56A8D}" type="pres">
      <dgm:prSet presAssocID="{4FC817B0-9118-4CCF-A2A2-C2A9A8D4F165}" presName="spaceBetweenRectangles" presStyleCnt="0"/>
      <dgm:spPr/>
    </dgm:pt>
    <dgm:pt modelId="{C52A3576-94B6-4325-B86C-06DF9F05F908}" type="pres">
      <dgm:prSet presAssocID="{037B188E-A403-43E2-A9F1-C19E8A2D4C44}" presName="parentLin" presStyleCnt="0"/>
      <dgm:spPr/>
    </dgm:pt>
    <dgm:pt modelId="{D075FC9A-04FD-4005-8E29-A3F130B365EA}" type="pres">
      <dgm:prSet presAssocID="{037B188E-A403-43E2-A9F1-C19E8A2D4C44}" presName="parentLeftMargin" presStyleLbl="node1" presStyleIdx="0" presStyleCnt="3"/>
      <dgm:spPr/>
      <dgm:t>
        <a:bodyPr/>
        <a:lstStyle/>
        <a:p>
          <a:endParaRPr lang="en-US"/>
        </a:p>
      </dgm:t>
    </dgm:pt>
    <dgm:pt modelId="{84230ECE-9894-458C-A847-66F1AD0B307D}" type="pres">
      <dgm:prSet presAssocID="{037B188E-A403-43E2-A9F1-C19E8A2D4C44}" presName="parentText" presStyleLbl="node1" presStyleIdx="1" presStyleCnt="3">
        <dgm:presLayoutVars>
          <dgm:chMax val="0"/>
          <dgm:bulletEnabled val="1"/>
        </dgm:presLayoutVars>
      </dgm:prSet>
      <dgm:spPr/>
      <dgm:t>
        <a:bodyPr/>
        <a:lstStyle/>
        <a:p>
          <a:endParaRPr lang="en-US"/>
        </a:p>
      </dgm:t>
    </dgm:pt>
    <dgm:pt modelId="{A4281ECB-B53D-4FF2-A301-9F2F08F0E301}" type="pres">
      <dgm:prSet presAssocID="{037B188E-A403-43E2-A9F1-C19E8A2D4C44}" presName="negativeSpace" presStyleCnt="0"/>
      <dgm:spPr/>
    </dgm:pt>
    <dgm:pt modelId="{3A015EDD-E6FF-4461-93CD-D06754C8EF35}" type="pres">
      <dgm:prSet presAssocID="{037B188E-A403-43E2-A9F1-C19E8A2D4C44}" presName="childText" presStyleLbl="conFgAcc1" presStyleIdx="1" presStyleCnt="3">
        <dgm:presLayoutVars>
          <dgm:bulletEnabled val="1"/>
        </dgm:presLayoutVars>
      </dgm:prSet>
      <dgm:spPr/>
    </dgm:pt>
    <dgm:pt modelId="{2B8BDA1E-58BD-4970-A065-E81345AE8824}" type="pres">
      <dgm:prSet presAssocID="{DD0AE072-5CB0-4309-B052-FD8929F9691E}" presName="spaceBetweenRectangles" presStyleCnt="0"/>
      <dgm:spPr/>
    </dgm:pt>
    <dgm:pt modelId="{512D361B-A515-43CD-86D9-493EAB52B67B}" type="pres">
      <dgm:prSet presAssocID="{45615533-3A98-4428-B3DC-3FD254372D8C}" presName="parentLin" presStyleCnt="0"/>
      <dgm:spPr/>
    </dgm:pt>
    <dgm:pt modelId="{7E069755-5C02-4C0E-8302-C6F1900002AE}" type="pres">
      <dgm:prSet presAssocID="{45615533-3A98-4428-B3DC-3FD254372D8C}" presName="parentLeftMargin" presStyleLbl="node1" presStyleIdx="1" presStyleCnt="3"/>
      <dgm:spPr/>
      <dgm:t>
        <a:bodyPr/>
        <a:lstStyle/>
        <a:p>
          <a:endParaRPr lang="en-US"/>
        </a:p>
      </dgm:t>
    </dgm:pt>
    <dgm:pt modelId="{09D2C3A5-4A35-47CF-BEDF-ACA2F6837006}" type="pres">
      <dgm:prSet presAssocID="{45615533-3A98-4428-B3DC-3FD254372D8C}" presName="parentText" presStyleLbl="node1" presStyleIdx="2" presStyleCnt="3">
        <dgm:presLayoutVars>
          <dgm:chMax val="0"/>
          <dgm:bulletEnabled val="1"/>
        </dgm:presLayoutVars>
      </dgm:prSet>
      <dgm:spPr/>
      <dgm:t>
        <a:bodyPr/>
        <a:lstStyle/>
        <a:p>
          <a:endParaRPr lang="en-US"/>
        </a:p>
      </dgm:t>
    </dgm:pt>
    <dgm:pt modelId="{2F167140-C083-423D-9034-BFFC01F8E269}" type="pres">
      <dgm:prSet presAssocID="{45615533-3A98-4428-B3DC-3FD254372D8C}" presName="negativeSpace" presStyleCnt="0"/>
      <dgm:spPr/>
    </dgm:pt>
    <dgm:pt modelId="{B474E873-4E4F-4D95-B462-43512C833A16}" type="pres">
      <dgm:prSet presAssocID="{45615533-3A98-4428-B3DC-3FD254372D8C}" presName="childText" presStyleLbl="conFgAcc1" presStyleIdx="2" presStyleCnt="3">
        <dgm:presLayoutVars>
          <dgm:bulletEnabled val="1"/>
        </dgm:presLayoutVars>
      </dgm:prSet>
      <dgm:spPr/>
    </dgm:pt>
  </dgm:ptLst>
  <dgm:cxnLst>
    <dgm:cxn modelId="{1D123157-61E4-46A1-9D21-9642A91A5B01}" type="presOf" srcId="{037B188E-A403-43E2-A9F1-C19E8A2D4C44}" destId="{D075FC9A-04FD-4005-8E29-A3F130B365EA}" srcOrd="0" destOrd="0" presId="urn:microsoft.com/office/officeart/2005/8/layout/list1"/>
    <dgm:cxn modelId="{74D5284B-DB1E-438F-AB08-5C3FD2887D99}" srcId="{3E328C56-2520-4467-BA60-31BA09E27A8C}" destId="{67244FE8-2F8C-40D3-84CD-4DD7AE5FBC12}" srcOrd="0" destOrd="0" parTransId="{74F7E202-4932-444F-8F21-09E768BE4E54}" sibTransId="{4FC817B0-9118-4CCF-A2A2-C2A9A8D4F165}"/>
    <dgm:cxn modelId="{6C19AFB5-2FA0-446D-AEA1-CD3E179C55FD}" type="presOf" srcId="{67244FE8-2F8C-40D3-84CD-4DD7AE5FBC12}" destId="{4C879FD5-CA69-4F63-87BC-5631767C589B}" srcOrd="1" destOrd="0" presId="urn:microsoft.com/office/officeart/2005/8/layout/list1"/>
    <dgm:cxn modelId="{4907F372-9E52-4E9F-A32C-ABA61E37F731}" type="presOf" srcId="{45615533-3A98-4428-B3DC-3FD254372D8C}" destId="{09D2C3A5-4A35-47CF-BEDF-ACA2F6837006}" srcOrd="1" destOrd="0" presId="urn:microsoft.com/office/officeart/2005/8/layout/list1"/>
    <dgm:cxn modelId="{1CCCC9DC-A072-47A7-9E62-9EE231FA7AD2}" type="presOf" srcId="{67244FE8-2F8C-40D3-84CD-4DD7AE5FBC12}" destId="{1AA76ABF-4F1E-41CF-B80E-F97B6A87C4AD}" srcOrd="0" destOrd="0" presId="urn:microsoft.com/office/officeart/2005/8/layout/list1"/>
    <dgm:cxn modelId="{DD89D888-7BE6-4465-AD23-3A79029E8CE2}" srcId="{3E328C56-2520-4467-BA60-31BA09E27A8C}" destId="{45615533-3A98-4428-B3DC-3FD254372D8C}" srcOrd="2" destOrd="0" parTransId="{BD226E60-9D60-4508-8F91-DA3840241322}" sibTransId="{9ED020DF-B530-445F-A90F-5288E33CEFC3}"/>
    <dgm:cxn modelId="{12643EF6-5482-4261-BE91-8AD2479BE081}" srcId="{3E328C56-2520-4467-BA60-31BA09E27A8C}" destId="{037B188E-A403-43E2-A9F1-C19E8A2D4C44}" srcOrd="1" destOrd="0" parTransId="{5CC89046-3B55-4AFA-B744-AA1E3B5501D8}" sibTransId="{DD0AE072-5CB0-4309-B052-FD8929F9691E}"/>
    <dgm:cxn modelId="{949DF60A-B641-411F-AB4C-5DF4F5285282}" type="presOf" srcId="{3E328C56-2520-4467-BA60-31BA09E27A8C}" destId="{60897B9A-5E6C-4CAC-9ED5-4AD4AE43EE65}" srcOrd="0" destOrd="0" presId="urn:microsoft.com/office/officeart/2005/8/layout/list1"/>
    <dgm:cxn modelId="{121BCD36-7F77-4775-BA21-5008B94CE8EA}" type="presOf" srcId="{037B188E-A403-43E2-A9F1-C19E8A2D4C44}" destId="{84230ECE-9894-458C-A847-66F1AD0B307D}" srcOrd="1" destOrd="0" presId="urn:microsoft.com/office/officeart/2005/8/layout/list1"/>
    <dgm:cxn modelId="{22D01801-487B-4A3B-9D48-FD61D121F11B}" type="presOf" srcId="{45615533-3A98-4428-B3DC-3FD254372D8C}" destId="{7E069755-5C02-4C0E-8302-C6F1900002AE}" srcOrd="0" destOrd="0" presId="urn:microsoft.com/office/officeart/2005/8/layout/list1"/>
    <dgm:cxn modelId="{2330F19C-2F39-4C6B-881D-0E0EBAF9B4E4}" type="presParOf" srcId="{60897B9A-5E6C-4CAC-9ED5-4AD4AE43EE65}" destId="{7FFD8E49-E66B-4A4E-A24E-96EAD723E0C0}" srcOrd="0" destOrd="0" presId="urn:microsoft.com/office/officeart/2005/8/layout/list1"/>
    <dgm:cxn modelId="{48D80FCC-2431-4F3F-B305-CF14D257F7D1}" type="presParOf" srcId="{7FFD8E49-E66B-4A4E-A24E-96EAD723E0C0}" destId="{1AA76ABF-4F1E-41CF-B80E-F97B6A87C4AD}" srcOrd="0" destOrd="0" presId="urn:microsoft.com/office/officeart/2005/8/layout/list1"/>
    <dgm:cxn modelId="{A312C178-9C36-4CBD-A4A7-27C798CCB2FA}" type="presParOf" srcId="{7FFD8E49-E66B-4A4E-A24E-96EAD723E0C0}" destId="{4C879FD5-CA69-4F63-87BC-5631767C589B}" srcOrd="1" destOrd="0" presId="urn:microsoft.com/office/officeart/2005/8/layout/list1"/>
    <dgm:cxn modelId="{C14E68CE-6668-4197-92C6-65A7DD63AF6F}" type="presParOf" srcId="{60897B9A-5E6C-4CAC-9ED5-4AD4AE43EE65}" destId="{9DDC46B5-6DE8-4E69-8C6E-0EE2A3078E61}" srcOrd="1" destOrd="0" presId="urn:microsoft.com/office/officeart/2005/8/layout/list1"/>
    <dgm:cxn modelId="{58BF83E3-AF2F-4ECF-AF8D-8820A218C52C}" type="presParOf" srcId="{60897B9A-5E6C-4CAC-9ED5-4AD4AE43EE65}" destId="{9D22C23E-D62D-46DD-947C-703AB48C4F6A}" srcOrd="2" destOrd="0" presId="urn:microsoft.com/office/officeart/2005/8/layout/list1"/>
    <dgm:cxn modelId="{1224EC4E-A7B2-4957-8604-53DCB61B82DF}" type="presParOf" srcId="{60897B9A-5E6C-4CAC-9ED5-4AD4AE43EE65}" destId="{1E40CF72-0DC3-413F-BA49-E25B1ED56A8D}" srcOrd="3" destOrd="0" presId="urn:microsoft.com/office/officeart/2005/8/layout/list1"/>
    <dgm:cxn modelId="{FCA7F477-E9E3-4804-A9A0-D71910DF1124}" type="presParOf" srcId="{60897B9A-5E6C-4CAC-9ED5-4AD4AE43EE65}" destId="{C52A3576-94B6-4325-B86C-06DF9F05F908}" srcOrd="4" destOrd="0" presId="urn:microsoft.com/office/officeart/2005/8/layout/list1"/>
    <dgm:cxn modelId="{4BF09C48-8287-4B22-8A41-669FE2309D5C}" type="presParOf" srcId="{C52A3576-94B6-4325-B86C-06DF9F05F908}" destId="{D075FC9A-04FD-4005-8E29-A3F130B365EA}" srcOrd="0" destOrd="0" presId="urn:microsoft.com/office/officeart/2005/8/layout/list1"/>
    <dgm:cxn modelId="{E8873B8A-3FAD-47BE-A30E-383D98D5B3B7}" type="presParOf" srcId="{C52A3576-94B6-4325-B86C-06DF9F05F908}" destId="{84230ECE-9894-458C-A847-66F1AD0B307D}" srcOrd="1" destOrd="0" presId="urn:microsoft.com/office/officeart/2005/8/layout/list1"/>
    <dgm:cxn modelId="{D09B45CA-DFA2-449F-9111-3B8C68C0D208}" type="presParOf" srcId="{60897B9A-5E6C-4CAC-9ED5-4AD4AE43EE65}" destId="{A4281ECB-B53D-4FF2-A301-9F2F08F0E301}" srcOrd="5" destOrd="0" presId="urn:microsoft.com/office/officeart/2005/8/layout/list1"/>
    <dgm:cxn modelId="{E883630D-BD9B-416B-8AF8-80FE3C1E9001}" type="presParOf" srcId="{60897B9A-5E6C-4CAC-9ED5-4AD4AE43EE65}" destId="{3A015EDD-E6FF-4461-93CD-D06754C8EF35}" srcOrd="6" destOrd="0" presId="urn:microsoft.com/office/officeart/2005/8/layout/list1"/>
    <dgm:cxn modelId="{28D2EDCF-7454-4FEE-AACA-6E9A252C6AD9}" type="presParOf" srcId="{60897B9A-5E6C-4CAC-9ED5-4AD4AE43EE65}" destId="{2B8BDA1E-58BD-4970-A065-E81345AE8824}" srcOrd="7" destOrd="0" presId="urn:microsoft.com/office/officeart/2005/8/layout/list1"/>
    <dgm:cxn modelId="{529CF1A9-B7B4-4D07-B582-2B10A01D7AA2}" type="presParOf" srcId="{60897B9A-5E6C-4CAC-9ED5-4AD4AE43EE65}" destId="{512D361B-A515-43CD-86D9-493EAB52B67B}" srcOrd="8" destOrd="0" presId="urn:microsoft.com/office/officeart/2005/8/layout/list1"/>
    <dgm:cxn modelId="{5D4E0384-EAAE-4B32-9BB7-67A6E0380907}" type="presParOf" srcId="{512D361B-A515-43CD-86D9-493EAB52B67B}" destId="{7E069755-5C02-4C0E-8302-C6F1900002AE}" srcOrd="0" destOrd="0" presId="urn:microsoft.com/office/officeart/2005/8/layout/list1"/>
    <dgm:cxn modelId="{6DB5FA2A-53DB-4173-BBE2-97AC61EEE733}" type="presParOf" srcId="{512D361B-A515-43CD-86D9-493EAB52B67B}" destId="{09D2C3A5-4A35-47CF-BEDF-ACA2F6837006}" srcOrd="1" destOrd="0" presId="urn:microsoft.com/office/officeart/2005/8/layout/list1"/>
    <dgm:cxn modelId="{FE53BC68-956B-4CE4-8957-235A88F88DBB}" type="presParOf" srcId="{60897B9A-5E6C-4CAC-9ED5-4AD4AE43EE65}" destId="{2F167140-C083-423D-9034-BFFC01F8E269}" srcOrd="9" destOrd="0" presId="urn:microsoft.com/office/officeart/2005/8/layout/list1"/>
    <dgm:cxn modelId="{EA48CD15-BED8-4E04-9A80-6A2C160087E6}" type="presParOf" srcId="{60897B9A-5E6C-4CAC-9ED5-4AD4AE43EE65}" destId="{B474E873-4E4F-4D95-B462-43512C833A16}"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C3C996-3BFB-4D53-8FC6-0AAE87ACC499}">
      <dsp:nvSpPr>
        <dsp:cNvPr id="0" name=""/>
        <dsp:cNvSpPr/>
      </dsp:nvSpPr>
      <dsp:spPr>
        <a:xfrm>
          <a:off x="0" y="51771"/>
          <a:ext cx="5943600" cy="59297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47769F4-87C2-44C1-8A92-E0CAA4D8EE8C}">
      <dsp:nvSpPr>
        <dsp:cNvPr id="0" name=""/>
        <dsp:cNvSpPr/>
      </dsp:nvSpPr>
      <dsp:spPr>
        <a:xfrm>
          <a:off x="297180" y="72426"/>
          <a:ext cx="5303539" cy="496559"/>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7258" tIns="0" rIns="157258" bIns="0" numCol="1" spcCol="1270" anchor="ctr" anchorCtr="0">
          <a:noAutofit/>
        </a:bodyPr>
        <a:lstStyle/>
        <a:p>
          <a:pPr lvl="0" algn="l" defTabSz="889000">
            <a:lnSpc>
              <a:spcPct val="90000"/>
            </a:lnSpc>
            <a:spcBef>
              <a:spcPct val="0"/>
            </a:spcBef>
            <a:spcAft>
              <a:spcPct val="35000"/>
            </a:spcAft>
          </a:pPr>
          <a:r>
            <a:rPr lang="en-US" sz="2000" kern="1200" dirty="0" smtClean="0">
              <a:latin typeface="Arial" pitchFamily="34" charset="0"/>
              <a:cs typeface="Arial" pitchFamily="34" charset="0"/>
            </a:rPr>
            <a:t>1. </a:t>
          </a:r>
          <a:r>
            <a:rPr lang="en-US" sz="2000" kern="1200" dirty="0" err="1" smtClean="0">
              <a:latin typeface="Arial" pitchFamily="34" charset="0"/>
              <a:cs typeface="Arial" pitchFamily="34" charset="0"/>
            </a:rPr>
            <a:t>Quy</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định</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chung</a:t>
          </a:r>
          <a:endParaRPr lang="en-US" sz="2000" kern="1200" dirty="0"/>
        </a:p>
      </dsp:txBody>
      <dsp:txXfrm>
        <a:off x="321420" y="96666"/>
        <a:ext cx="5255059" cy="448079"/>
      </dsp:txXfrm>
    </dsp:sp>
    <dsp:sp modelId="{7346B4E1-2579-4BB4-A0B4-267BCBFF868C}">
      <dsp:nvSpPr>
        <dsp:cNvPr id="0" name=""/>
        <dsp:cNvSpPr/>
      </dsp:nvSpPr>
      <dsp:spPr>
        <a:xfrm>
          <a:off x="0" y="834456"/>
          <a:ext cx="5943600" cy="711188"/>
        </a:xfrm>
        <a:prstGeom prst="rect">
          <a:avLst/>
        </a:prstGeom>
        <a:solidFill>
          <a:schemeClr val="lt1">
            <a:alpha val="90000"/>
            <a:hueOff val="0"/>
            <a:satOff val="0"/>
            <a:lumOff val="0"/>
            <a:alphaOff val="0"/>
          </a:schemeClr>
        </a:solidFill>
        <a:ln w="9525" cap="flat" cmpd="sng" algn="ctr">
          <a:solidFill>
            <a:schemeClr val="accent2">
              <a:hueOff val="1170380"/>
              <a:satOff val="-1460"/>
              <a:lumOff val="343"/>
              <a:alphaOff val="0"/>
            </a:schemeClr>
          </a:solidFill>
          <a:prstDash val="solid"/>
        </a:ln>
        <a:effectLst/>
      </dsp:spPr>
      <dsp:style>
        <a:lnRef idx="1">
          <a:scrgbClr r="0" g="0" b="0"/>
        </a:lnRef>
        <a:fillRef idx="1">
          <a:scrgbClr r="0" g="0" b="0"/>
        </a:fillRef>
        <a:effectRef idx="0">
          <a:scrgbClr r="0" g="0" b="0"/>
        </a:effectRef>
        <a:fontRef idx="minor"/>
      </dsp:style>
    </dsp:sp>
    <dsp:sp modelId="{791040D6-B748-4C4A-9801-0B90D1282B89}">
      <dsp:nvSpPr>
        <dsp:cNvPr id="0" name=""/>
        <dsp:cNvSpPr/>
      </dsp:nvSpPr>
      <dsp:spPr>
        <a:xfrm>
          <a:off x="297180" y="862436"/>
          <a:ext cx="5314065" cy="444339"/>
        </a:xfrm>
        <a:prstGeom prst="roundRect">
          <a:avLst/>
        </a:prstGeom>
        <a:gradFill rotWithShape="0">
          <a:gsLst>
            <a:gs pos="0">
              <a:schemeClr val="accent2">
                <a:hueOff val="1170380"/>
                <a:satOff val="-1460"/>
                <a:lumOff val="343"/>
                <a:alphaOff val="0"/>
                <a:tint val="50000"/>
                <a:satMod val="300000"/>
              </a:schemeClr>
            </a:gs>
            <a:gs pos="35000">
              <a:schemeClr val="accent2">
                <a:hueOff val="1170380"/>
                <a:satOff val="-1460"/>
                <a:lumOff val="343"/>
                <a:alphaOff val="0"/>
                <a:tint val="37000"/>
                <a:satMod val="300000"/>
              </a:schemeClr>
            </a:gs>
            <a:gs pos="100000">
              <a:schemeClr val="accent2">
                <a:hueOff val="1170380"/>
                <a:satOff val="-1460"/>
                <a:lumOff val="34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7258" tIns="0" rIns="157258" bIns="0" numCol="1" spcCol="1270" anchor="ctr" anchorCtr="0">
          <a:noAutofit/>
        </a:bodyPr>
        <a:lstStyle/>
        <a:p>
          <a:pPr lvl="0" algn="l" defTabSz="889000">
            <a:lnSpc>
              <a:spcPct val="90000"/>
            </a:lnSpc>
            <a:spcBef>
              <a:spcPct val="0"/>
            </a:spcBef>
            <a:spcAft>
              <a:spcPct val="35000"/>
            </a:spcAft>
          </a:pPr>
          <a:r>
            <a:rPr lang="en-US" sz="2000" kern="1200" dirty="0" smtClean="0">
              <a:latin typeface="Arial" pitchFamily="34" charset="0"/>
              <a:cs typeface="Arial" pitchFamily="34" charset="0"/>
            </a:rPr>
            <a:t>2. </a:t>
          </a:r>
          <a:r>
            <a:rPr lang="en-US" sz="2000" kern="1200" dirty="0" err="1" smtClean="0">
              <a:latin typeface="Arial" pitchFamily="34" charset="0"/>
              <a:cs typeface="Arial" pitchFamily="34" charset="0"/>
            </a:rPr>
            <a:t>Quy</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định</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về</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yêu</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cầu</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kỹ</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thuật</a:t>
          </a:r>
          <a:endParaRPr lang="en-US" sz="2000" kern="1200" dirty="0"/>
        </a:p>
      </dsp:txBody>
      <dsp:txXfrm>
        <a:off x="318871" y="884127"/>
        <a:ext cx="5270683" cy="400957"/>
      </dsp:txXfrm>
    </dsp:sp>
    <dsp:sp modelId="{A4268AE7-E65E-4B79-A677-E9DF3835FA43}">
      <dsp:nvSpPr>
        <dsp:cNvPr id="0" name=""/>
        <dsp:cNvSpPr/>
      </dsp:nvSpPr>
      <dsp:spPr>
        <a:xfrm>
          <a:off x="0" y="1763560"/>
          <a:ext cx="5943600" cy="533449"/>
        </a:xfrm>
        <a:prstGeom prst="rect">
          <a:avLst/>
        </a:prstGeom>
        <a:solidFill>
          <a:schemeClr val="lt1">
            <a:alpha val="90000"/>
            <a:hueOff val="0"/>
            <a:satOff val="0"/>
            <a:lumOff val="0"/>
            <a:alphaOff val="0"/>
          </a:schemeClr>
        </a:solidFill>
        <a:ln w="9525" cap="flat" cmpd="sng" algn="ctr">
          <a:solidFill>
            <a:schemeClr val="accent2">
              <a:hueOff val="2340759"/>
              <a:satOff val="-2919"/>
              <a:lumOff val="686"/>
              <a:alphaOff val="0"/>
            </a:schemeClr>
          </a:solidFill>
          <a:prstDash val="solid"/>
        </a:ln>
        <a:effectLst/>
      </dsp:spPr>
      <dsp:style>
        <a:lnRef idx="1">
          <a:scrgbClr r="0" g="0" b="0"/>
        </a:lnRef>
        <a:fillRef idx="1">
          <a:scrgbClr r="0" g="0" b="0"/>
        </a:fillRef>
        <a:effectRef idx="0">
          <a:scrgbClr r="0" g="0" b="0"/>
        </a:effectRef>
        <a:fontRef idx="minor"/>
      </dsp:style>
    </dsp:sp>
    <dsp:sp modelId="{CF609D02-FC07-4EB8-AA47-635D6A438FD7}">
      <dsp:nvSpPr>
        <dsp:cNvPr id="0" name=""/>
        <dsp:cNvSpPr/>
      </dsp:nvSpPr>
      <dsp:spPr>
        <a:xfrm>
          <a:off x="297180" y="1718444"/>
          <a:ext cx="5313524" cy="517436"/>
        </a:xfrm>
        <a:prstGeom prst="roundRect">
          <a:avLst/>
        </a:prstGeom>
        <a:gradFill rotWithShape="0">
          <a:gsLst>
            <a:gs pos="0">
              <a:schemeClr val="accent2">
                <a:hueOff val="2340759"/>
                <a:satOff val="-2919"/>
                <a:lumOff val="686"/>
                <a:alphaOff val="0"/>
                <a:tint val="50000"/>
                <a:satMod val="300000"/>
              </a:schemeClr>
            </a:gs>
            <a:gs pos="35000">
              <a:schemeClr val="accent2">
                <a:hueOff val="2340759"/>
                <a:satOff val="-2919"/>
                <a:lumOff val="686"/>
                <a:alphaOff val="0"/>
                <a:tint val="37000"/>
                <a:satMod val="300000"/>
              </a:schemeClr>
            </a:gs>
            <a:gs pos="100000">
              <a:schemeClr val="accent2">
                <a:hueOff val="2340759"/>
                <a:satOff val="-2919"/>
                <a:lumOff val="6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7258" tIns="0" rIns="157258" bIns="0" numCol="1" spcCol="1270" anchor="ctr" anchorCtr="0">
          <a:noAutofit/>
        </a:bodyPr>
        <a:lstStyle/>
        <a:p>
          <a:pPr lvl="0" algn="l" defTabSz="889000">
            <a:lnSpc>
              <a:spcPct val="90000"/>
            </a:lnSpc>
            <a:spcBef>
              <a:spcPct val="0"/>
            </a:spcBef>
            <a:spcAft>
              <a:spcPct val="35000"/>
            </a:spcAft>
          </a:pPr>
          <a:r>
            <a:rPr lang="en-US" sz="2000" kern="1200" dirty="0" smtClean="0">
              <a:latin typeface="Arial" pitchFamily="34" charset="0"/>
              <a:cs typeface="Arial" pitchFamily="34" charset="0"/>
            </a:rPr>
            <a:t>3. </a:t>
          </a:r>
          <a:r>
            <a:rPr lang="en-US" sz="2000" kern="1200" dirty="0" err="1" smtClean="0">
              <a:latin typeface="Arial" pitchFamily="34" charset="0"/>
              <a:cs typeface="Arial" pitchFamily="34" charset="0"/>
            </a:rPr>
            <a:t>Quy</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định</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về</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quản</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lý</a:t>
          </a:r>
          <a:r>
            <a:rPr lang="en-US" sz="2000" kern="1200" dirty="0" smtClean="0">
              <a:latin typeface="Arial" pitchFamily="34" charset="0"/>
              <a:cs typeface="Arial" pitchFamily="34" charset="0"/>
            </a:rPr>
            <a:t> </a:t>
          </a:r>
          <a:endParaRPr lang="en-US" sz="2000" kern="1200" dirty="0"/>
        </a:p>
      </dsp:txBody>
      <dsp:txXfrm>
        <a:off x="322439" y="1743703"/>
        <a:ext cx="5263006" cy="466918"/>
      </dsp:txXfrm>
    </dsp:sp>
    <dsp:sp modelId="{B51F6A4E-1164-4A52-B80A-A183B5CCEE86}">
      <dsp:nvSpPr>
        <dsp:cNvPr id="0" name=""/>
        <dsp:cNvSpPr/>
      </dsp:nvSpPr>
      <dsp:spPr>
        <a:xfrm>
          <a:off x="0" y="2990835"/>
          <a:ext cx="5943600" cy="448898"/>
        </a:xfrm>
        <a:prstGeom prst="rect">
          <a:avLst/>
        </a:prstGeom>
        <a:solidFill>
          <a:schemeClr val="lt1">
            <a:alpha val="90000"/>
            <a:hueOff val="0"/>
            <a:satOff val="0"/>
            <a:lumOff val="0"/>
            <a:alphaOff val="0"/>
          </a:schemeClr>
        </a:solidFill>
        <a:ln w="9525" cap="flat" cmpd="sng" algn="ctr">
          <a:solidFill>
            <a:schemeClr val="accent2">
              <a:hueOff val="3511139"/>
              <a:satOff val="-4379"/>
              <a:lumOff val="1030"/>
              <a:alphaOff val="0"/>
            </a:schemeClr>
          </a:solidFill>
          <a:prstDash val="solid"/>
        </a:ln>
        <a:effectLst/>
      </dsp:spPr>
      <dsp:style>
        <a:lnRef idx="1">
          <a:scrgbClr r="0" g="0" b="0"/>
        </a:lnRef>
        <a:fillRef idx="1">
          <a:scrgbClr r="0" g="0" b="0"/>
        </a:fillRef>
        <a:effectRef idx="0">
          <a:scrgbClr r="0" g="0" b="0"/>
        </a:effectRef>
        <a:fontRef idx="minor"/>
      </dsp:style>
    </dsp:sp>
    <dsp:sp modelId="{575C66F7-E76A-4FE6-880C-67AB1686B691}">
      <dsp:nvSpPr>
        <dsp:cNvPr id="0" name=""/>
        <dsp:cNvSpPr/>
      </dsp:nvSpPr>
      <dsp:spPr>
        <a:xfrm>
          <a:off x="297180" y="2469810"/>
          <a:ext cx="5303539" cy="993345"/>
        </a:xfrm>
        <a:prstGeom prst="roundRect">
          <a:avLst/>
        </a:prstGeom>
        <a:gradFill rotWithShape="0">
          <a:gsLst>
            <a:gs pos="0">
              <a:schemeClr val="accent2">
                <a:hueOff val="3511139"/>
                <a:satOff val="-4379"/>
                <a:lumOff val="1030"/>
                <a:alphaOff val="0"/>
                <a:tint val="50000"/>
                <a:satMod val="300000"/>
              </a:schemeClr>
            </a:gs>
            <a:gs pos="35000">
              <a:schemeClr val="accent2">
                <a:hueOff val="3511139"/>
                <a:satOff val="-4379"/>
                <a:lumOff val="1030"/>
                <a:alphaOff val="0"/>
                <a:tint val="37000"/>
                <a:satMod val="300000"/>
              </a:schemeClr>
            </a:gs>
            <a:gs pos="100000">
              <a:schemeClr val="accent2">
                <a:hueOff val="3511139"/>
                <a:satOff val="-4379"/>
                <a:lumOff val="103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7258" tIns="0" rIns="157258" bIns="0" numCol="1" spcCol="1270" anchor="ctr" anchorCtr="0">
          <a:noAutofit/>
        </a:bodyPr>
        <a:lstStyle/>
        <a:p>
          <a:pPr lvl="0" algn="l" defTabSz="889000">
            <a:lnSpc>
              <a:spcPct val="90000"/>
            </a:lnSpc>
            <a:spcBef>
              <a:spcPct val="0"/>
            </a:spcBef>
            <a:spcAft>
              <a:spcPct val="35000"/>
            </a:spcAft>
          </a:pPr>
          <a:r>
            <a:rPr lang="en-US" sz="2000" kern="1200" dirty="0" smtClean="0">
              <a:latin typeface="Arial" pitchFamily="34" charset="0"/>
              <a:cs typeface="Arial" pitchFamily="34" charset="0"/>
            </a:rPr>
            <a:t>4. </a:t>
          </a:r>
          <a:r>
            <a:rPr lang="en-US" sz="2000" kern="1200" dirty="0" err="1" smtClean="0">
              <a:latin typeface="Arial" pitchFamily="34" charset="0"/>
              <a:cs typeface="Arial" pitchFamily="34" charset="0"/>
            </a:rPr>
            <a:t>Hoạt</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động</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đăng</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ký</a:t>
          </a:r>
          <a:r>
            <a:rPr lang="en-US" sz="2000" kern="1200" dirty="0" smtClean="0">
              <a:latin typeface="Arial" pitchFamily="34" charset="0"/>
              <a:cs typeface="Arial" pitchFamily="34" charset="0"/>
            </a:rPr>
            <a:t>/</a:t>
          </a:r>
          <a:r>
            <a:rPr lang="en-US" sz="2000" kern="1200" dirty="0" err="1" smtClean="0">
              <a:latin typeface="Arial" pitchFamily="34" charset="0"/>
              <a:cs typeface="Arial" pitchFamily="34" charset="0"/>
            </a:rPr>
            <a:t>thừa</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nhận</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đối</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với</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tổ</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chức</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chứng</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nhận</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hợp</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quy</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tổ</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chức</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thử</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nghiệm</a:t>
          </a:r>
          <a:endParaRPr lang="en-US" sz="2000" kern="1200" dirty="0"/>
        </a:p>
      </dsp:txBody>
      <dsp:txXfrm>
        <a:off x="345671" y="2518301"/>
        <a:ext cx="5206557" cy="896363"/>
      </dsp:txXfrm>
    </dsp:sp>
    <dsp:sp modelId="{93760D4E-452A-43A4-B9AF-51E0FFE8B2A5}">
      <dsp:nvSpPr>
        <dsp:cNvPr id="0" name=""/>
        <dsp:cNvSpPr/>
      </dsp:nvSpPr>
      <dsp:spPr>
        <a:xfrm>
          <a:off x="0" y="4072744"/>
          <a:ext cx="5943600" cy="806400"/>
        </a:xfrm>
        <a:prstGeom prst="rect">
          <a:avLst/>
        </a:prstGeom>
        <a:solidFill>
          <a:schemeClr val="lt1">
            <a:alpha val="90000"/>
            <a:hueOff val="0"/>
            <a:satOff val="0"/>
            <a:lumOff val="0"/>
            <a:alphaOff val="0"/>
          </a:schemeClr>
        </a:solidFill>
        <a:ln w="9525" cap="flat" cmpd="sng" algn="ctr">
          <a:solidFill>
            <a:schemeClr val="accent2">
              <a:hueOff val="4681519"/>
              <a:satOff val="-5839"/>
              <a:lumOff val="1373"/>
              <a:alphaOff val="0"/>
            </a:schemeClr>
          </a:solidFill>
          <a:prstDash val="solid"/>
        </a:ln>
        <a:effectLst/>
      </dsp:spPr>
      <dsp:style>
        <a:lnRef idx="1">
          <a:scrgbClr r="0" g="0" b="0"/>
        </a:lnRef>
        <a:fillRef idx="1">
          <a:scrgbClr r="0" g="0" b="0"/>
        </a:fillRef>
        <a:effectRef idx="0">
          <a:scrgbClr r="0" g="0" b="0"/>
        </a:effectRef>
        <a:fontRef idx="minor"/>
      </dsp:style>
    </dsp:sp>
    <dsp:sp modelId="{0F30C6EA-FF9B-4901-9836-8093EFB7F276}">
      <dsp:nvSpPr>
        <dsp:cNvPr id="0" name=""/>
        <dsp:cNvSpPr/>
      </dsp:nvSpPr>
      <dsp:spPr>
        <a:xfrm>
          <a:off x="297180" y="3612534"/>
          <a:ext cx="5369192" cy="932529"/>
        </a:xfrm>
        <a:prstGeom prst="roundRect">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7258" tIns="0" rIns="157258" bIns="0" numCol="1" spcCol="1270" anchor="ctr" anchorCtr="0">
          <a:noAutofit/>
        </a:bodyPr>
        <a:lstStyle/>
        <a:p>
          <a:pPr lvl="0" algn="l" defTabSz="889000">
            <a:lnSpc>
              <a:spcPct val="90000"/>
            </a:lnSpc>
            <a:spcBef>
              <a:spcPct val="0"/>
            </a:spcBef>
            <a:spcAft>
              <a:spcPct val="35000"/>
            </a:spcAft>
          </a:pPr>
          <a:r>
            <a:rPr lang="en-US" sz="2000" kern="1200" dirty="0" smtClean="0">
              <a:latin typeface="Arial" pitchFamily="34" charset="0"/>
              <a:cs typeface="Arial" pitchFamily="34" charset="0"/>
            </a:rPr>
            <a:t>5. </a:t>
          </a:r>
          <a:r>
            <a:rPr lang="en-US" sz="2000" kern="1200" dirty="0" err="1" smtClean="0">
              <a:latin typeface="Arial" pitchFamily="34" charset="0"/>
              <a:cs typeface="Arial" pitchFamily="34" charset="0"/>
            </a:rPr>
            <a:t>Trách</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nhiệm</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của</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các</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tổ</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chức</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và</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cá</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nhân</a:t>
          </a:r>
          <a:r>
            <a:rPr lang="en-US" sz="2000" kern="1200" dirty="0" smtClean="0">
              <a:latin typeface="Arial" pitchFamily="34" charset="0"/>
              <a:cs typeface="Arial" pitchFamily="34" charset="0"/>
            </a:rPr>
            <a:t/>
          </a:r>
          <a:br>
            <a:rPr lang="en-US" sz="2000" kern="1200" dirty="0" smtClean="0">
              <a:latin typeface="Arial" pitchFamily="34" charset="0"/>
              <a:cs typeface="Arial" pitchFamily="34" charset="0"/>
            </a:rPr>
          </a:b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liên</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quan</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đến</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hoạt</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động</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chứng</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nhận</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hợp</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quy</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và</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công</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bố</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hợp</a:t>
          </a:r>
          <a:r>
            <a:rPr lang="en-US" sz="2000" kern="1200" dirty="0" smtClean="0">
              <a:latin typeface="Arial" pitchFamily="34" charset="0"/>
              <a:cs typeface="Arial" pitchFamily="34" charset="0"/>
            </a:rPr>
            <a:t> </a:t>
          </a:r>
          <a:r>
            <a:rPr lang="en-US" sz="2000" kern="1200" dirty="0" err="1" smtClean="0">
              <a:latin typeface="Arial" pitchFamily="34" charset="0"/>
              <a:cs typeface="Arial" pitchFamily="34" charset="0"/>
            </a:rPr>
            <a:t>quy</a:t>
          </a:r>
          <a:r>
            <a:rPr lang="en-US" sz="2000" kern="1200" dirty="0" smtClean="0">
              <a:latin typeface="Arial" pitchFamily="34" charset="0"/>
              <a:cs typeface="Arial" pitchFamily="34" charset="0"/>
            </a:rPr>
            <a:t> </a:t>
          </a:r>
          <a:endParaRPr lang="en-US" sz="2000" kern="1200" dirty="0"/>
        </a:p>
      </dsp:txBody>
      <dsp:txXfrm>
        <a:off x="342702" y="3658056"/>
        <a:ext cx="5278148" cy="8414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22C23E-D62D-46DD-947C-703AB48C4F6A}">
      <dsp:nvSpPr>
        <dsp:cNvPr id="0" name=""/>
        <dsp:cNvSpPr/>
      </dsp:nvSpPr>
      <dsp:spPr>
        <a:xfrm>
          <a:off x="0" y="399200"/>
          <a:ext cx="4953000"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C879FD5-CA69-4F63-87BC-5631767C589B}">
      <dsp:nvSpPr>
        <dsp:cNvPr id="0" name=""/>
        <dsp:cNvSpPr/>
      </dsp:nvSpPr>
      <dsp:spPr>
        <a:xfrm>
          <a:off x="247650" y="151003"/>
          <a:ext cx="3467100"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1048" tIns="0" rIns="131048" bIns="0" numCol="1" spcCol="1270" anchor="ctr" anchorCtr="0">
          <a:noAutofit/>
        </a:bodyPr>
        <a:lstStyle/>
        <a:p>
          <a:pPr lvl="0" algn="l" defTabSz="1111250">
            <a:lnSpc>
              <a:spcPct val="90000"/>
            </a:lnSpc>
            <a:spcBef>
              <a:spcPct val="0"/>
            </a:spcBef>
            <a:spcAft>
              <a:spcPct val="35000"/>
            </a:spcAft>
          </a:pPr>
          <a:r>
            <a:rPr lang="en-US" sz="2500" kern="1200" dirty="0" err="1" smtClean="0"/>
            <a:t>Phương</a:t>
          </a:r>
          <a:r>
            <a:rPr lang="en-US" sz="2500" kern="1200" dirty="0" smtClean="0"/>
            <a:t> </a:t>
          </a:r>
          <a:r>
            <a:rPr lang="en-US" sz="2500" kern="1200" dirty="0" err="1" smtClean="0"/>
            <a:t>thức</a:t>
          </a:r>
          <a:r>
            <a:rPr lang="en-US" sz="2500" kern="1200" dirty="0" smtClean="0"/>
            <a:t> 1</a:t>
          </a:r>
          <a:endParaRPr lang="en-US" sz="2500" kern="1200" dirty="0"/>
        </a:p>
      </dsp:txBody>
      <dsp:txXfrm>
        <a:off x="283676" y="187029"/>
        <a:ext cx="3395048" cy="665948"/>
      </dsp:txXfrm>
    </dsp:sp>
    <dsp:sp modelId="{3A015EDD-E6FF-4461-93CD-D06754C8EF35}">
      <dsp:nvSpPr>
        <dsp:cNvPr id="0" name=""/>
        <dsp:cNvSpPr/>
      </dsp:nvSpPr>
      <dsp:spPr>
        <a:xfrm>
          <a:off x="0" y="1533200"/>
          <a:ext cx="4953000"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4230ECE-9894-458C-A847-66F1AD0B307D}">
      <dsp:nvSpPr>
        <dsp:cNvPr id="0" name=""/>
        <dsp:cNvSpPr/>
      </dsp:nvSpPr>
      <dsp:spPr>
        <a:xfrm>
          <a:off x="247650" y="1164200"/>
          <a:ext cx="3467100"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1048" tIns="0" rIns="131048" bIns="0" numCol="1" spcCol="1270" anchor="ctr" anchorCtr="0">
          <a:noAutofit/>
        </a:bodyPr>
        <a:lstStyle/>
        <a:p>
          <a:pPr lvl="0" algn="l" defTabSz="1111250">
            <a:lnSpc>
              <a:spcPct val="90000"/>
            </a:lnSpc>
            <a:spcBef>
              <a:spcPct val="0"/>
            </a:spcBef>
            <a:spcAft>
              <a:spcPct val="35000"/>
            </a:spcAft>
          </a:pPr>
          <a:r>
            <a:rPr lang="en-US" sz="2500" kern="1200" dirty="0" err="1" smtClean="0"/>
            <a:t>Phương</a:t>
          </a:r>
          <a:r>
            <a:rPr lang="en-US" sz="2500" kern="1200" dirty="0" smtClean="0"/>
            <a:t> </a:t>
          </a:r>
          <a:r>
            <a:rPr lang="en-US" sz="2500" kern="1200" dirty="0" err="1" smtClean="0"/>
            <a:t>thức</a:t>
          </a:r>
          <a:r>
            <a:rPr lang="en-US" sz="2500" kern="1200" dirty="0" smtClean="0"/>
            <a:t> 5</a:t>
          </a:r>
          <a:endParaRPr lang="en-US" sz="2500" kern="1200" dirty="0"/>
        </a:p>
      </dsp:txBody>
      <dsp:txXfrm>
        <a:off x="283676" y="1200226"/>
        <a:ext cx="3395048" cy="665948"/>
      </dsp:txXfrm>
    </dsp:sp>
    <dsp:sp modelId="{B474E873-4E4F-4D95-B462-43512C833A16}">
      <dsp:nvSpPr>
        <dsp:cNvPr id="0" name=""/>
        <dsp:cNvSpPr/>
      </dsp:nvSpPr>
      <dsp:spPr>
        <a:xfrm>
          <a:off x="0" y="2667200"/>
          <a:ext cx="4953000"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9D2C3A5-4A35-47CF-BEDF-ACA2F6837006}">
      <dsp:nvSpPr>
        <dsp:cNvPr id="0" name=""/>
        <dsp:cNvSpPr/>
      </dsp:nvSpPr>
      <dsp:spPr>
        <a:xfrm>
          <a:off x="247650" y="2298200"/>
          <a:ext cx="3467100"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1048" tIns="0" rIns="131048" bIns="0" numCol="1" spcCol="1270" anchor="ctr" anchorCtr="0">
          <a:noAutofit/>
        </a:bodyPr>
        <a:lstStyle/>
        <a:p>
          <a:pPr lvl="0" algn="l" defTabSz="1111250">
            <a:lnSpc>
              <a:spcPct val="90000"/>
            </a:lnSpc>
            <a:spcBef>
              <a:spcPct val="0"/>
            </a:spcBef>
            <a:spcAft>
              <a:spcPct val="35000"/>
            </a:spcAft>
          </a:pPr>
          <a:r>
            <a:rPr lang="en-US" sz="2500" kern="1200" dirty="0" err="1" smtClean="0"/>
            <a:t>Phương</a:t>
          </a:r>
          <a:r>
            <a:rPr lang="en-US" sz="2500" kern="1200" dirty="0" smtClean="0"/>
            <a:t> </a:t>
          </a:r>
          <a:r>
            <a:rPr lang="en-US" sz="2500" kern="1200" dirty="0" err="1" smtClean="0"/>
            <a:t>thức</a:t>
          </a:r>
          <a:r>
            <a:rPr lang="en-US" sz="2500" kern="1200" dirty="0" smtClean="0"/>
            <a:t> 7</a:t>
          </a:r>
          <a:endParaRPr lang="en-US" sz="2500" kern="1200" dirty="0"/>
        </a:p>
      </dsp:txBody>
      <dsp:txXfrm>
        <a:off x="283676" y="2334226"/>
        <a:ext cx="3395048" cy="6659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22C23E-D62D-46DD-947C-703AB48C4F6A}">
      <dsp:nvSpPr>
        <dsp:cNvPr id="0" name=""/>
        <dsp:cNvSpPr/>
      </dsp:nvSpPr>
      <dsp:spPr>
        <a:xfrm>
          <a:off x="0" y="399200"/>
          <a:ext cx="4953000"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C879FD5-CA69-4F63-87BC-5631767C589B}">
      <dsp:nvSpPr>
        <dsp:cNvPr id="0" name=""/>
        <dsp:cNvSpPr/>
      </dsp:nvSpPr>
      <dsp:spPr>
        <a:xfrm>
          <a:off x="247650" y="151003"/>
          <a:ext cx="3467100"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1048" tIns="0" rIns="131048" bIns="0" numCol="1" spcCol="1270" anchor="ctr" anchorCtr="0">
          <a:noAutofit/>
        </a:bodyPr>
        <a:lstStyle/>
        <a:p>
          <a:pPr lvl="0" algn="l" defTabSz="1111250">
            <a:lnSpc>
              <a:spcPct val="90000"/>
            </a:lnSpc>
            <a:spcBef>
              <a:spcPct val="0"/>
            </a:spcBef>
            <a:spcAft>
              <a:spcPct val="35000"/>
            </a:spcAft>
          </a:pPr>
          <a:r>
            <a:rPr lang="en-US" sz="2500" kern="1200" dirty="0" err="1" smtClean="0"/>
            <a:t>Phương</a:t>
          </a:r>
          <a:r>
            <a:rPr lang="en-US" sz="2500" kern="1200" dirty="0" smtClean="0"/>
            <a:t> </a:t>
          </a:r>
          <a:r>
            <a:rPr lang="en-US" sz="2500" kern="1200" dirty="0" err="1" smtClean="0"/>
            <a:t>thức</a:t>
          </a:r>
          <a:r>
            <a:rPr lang="en-US" sz="2500" kern="1200" dirty="0" smtClean="0"/>
            <a:t> 1</a:t>
          </a:r>
          <a:endParaRPr lang="en-US" sz="2500" kern="1200" dirty="0"/>
        </a:p>
      </dsp:txBody>
      <dsp:txXfrm>
        <a:off x="283676" y="187029"/>
        <a:ext cx="3395048" cy="665948"/>
      </dsp:txXfrm>
    </dsp:sp>
    <dsp:sp modelId="{3A015EDD-E6FF-4461-93CD-D06754C8EF35}">
      <dsp:nvSpPr>
        <dsp:cNvPr id="0" name=""/>
        <dsp:cNvSpPr/>
      </dsp:nvSpPr>
      <dsp:spPr>
        <a:xfrm>
          <a:off x="0" y="1533200"/>
          <a:ext cx="4953000"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4230ECE-9894-458C-A847-66F1AD0B307D}">
      <dsp:nvSpPr>
        <dsp:cNvPr id="0" name=""/>
        <dsp:cNvSpPr/>
      </dsp:nvSpPr>
      <dsp:spPr>
        <a:xfrm>
          <a:off x="247650" y="1164200"/>
          <a:ext cx="3467100"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1048" tIns="0" rIns="131048" bIns="0" numCol="1" spcCol="1270" anchor="ctr" anchorCtr="0">
          <a:noAutofit/>
        </a:bodyPr>
        <a:lstStyle/>
        <a:p>
          <a:pPr lvl="0" algn="l" defTabSz="1111250">
            <a:lnSpc>
              <a:spcPct val="90000"/>
            </a:lnSpc>
            <a:spcBef>
              <a:spcPct val="0"/>
            </a:spcBef>
            <a:spcAft>
              <a:spcPct val="35000"/>
            </a:spcAft>
          </a:pPr>
          <a:r>
            <a:rPr lang="en-US" sz="2500" kern="1200" dirty="0" err="1" smtClean="0"/>
            <a:t>Phương</a:t>
          </a:r>
          <a:r>
            <a:rPr lang="en-US" sz="2500" kern="1200" dirty="0" smtClean="0"/>
            <a:t> </a:t>
          </a:r>
          <a:r>
            <a:rPr lang="en-US" sz="2500" kern="1200" dirty="0" err="1" smtClean="0"/>
            <a:t>thức</a:t>
          </a:r>
          <a:r>
            <a:rPr lang="en-US" sz="2500" kern="1200" dirty="0" smtClean="0"/>
            <a:t> 5</a:t>
          </a:r>
          <a:endParaRPr lang="en-US" sz="2500" kern="1200" dirty="0"/>
        </a:p>
      </dsp:txBody>
      <dsp:txXfrm>
        <a:off x="283676" y="1200226"/>
        <a:ext cx="3395048" cy="665948"/>
      </dsp:txXfrm>
    </dsp:sp>
    <dsp:sp modelId="{B474E873-4E4F-4D95-B462-43512C833A16}">
      <dsp:nvSpPr>
        <dsp:cNvPr id="0" name=""/>
        <dsp:cNvSpPr/>
      </dsp:nvSpPr>
      <dsp:spPr>
        <a:xfrm>
          <a:off x="0" y="2667200"/>
          <a:ext cx="4953000"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9D2C3A5-4A35-47CF-BEDF-ACA2F6837006}">
      <dsp:nvSpPr>
        <dsp:cNvPr id="0" name=""/>
        <dsp:cNvSpPr/>
      </dsp:nvSpPr>
      <dsp:spPr>
        <a:xfrm>
          <a:off x="247650" y="2298200"/>
          <a:ext cx="3467100"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1048" tIns="0" rIns="131048" bIns="0" numCol="1" spcCol="1270" anchor="ctr" anchorCtr="0">
          <a:noAutofit/>
        </a:bodyPr>
        <a:lstStyle/>
        <a:p>
          <a:pPr lvl="0" algn="l" defTabSz="1111250">
            <a:lnSpc>
              <a:spcPct val="90000"/>
            </a:lnSpc>
            <a:spcBef>
              <a:spcPct val="0"/>
            </a:spcBef>
            <a:spcAft>
              <a:spcPct val="35000"/>
            </a:spcAft>
          </a:pPr>
          <a:r>
            <a:rPr lang="en-US" sz="2500" kern="1200" dirty="0" err="1" smtClean="0"/>
            <a:t>Phương</a:t>
          </a:r>
          <a:r>
            <a:rPr lang="en-US" sz="2500" kern="1200" dirty="0" smtClean="0"/>
            <a:t> </a:t>
          </a:r>
          <a:r>
            <a:rPr lang="en-US" sz="2500" kern="1200" dirty="0" err="1" smtClean="0"/>
            <a:t>thức</a:t>
          </a:r>
          <a:r>
            <a:rPr lang="en-US" sz="2500" kern="1200" dirty="0" smtClean="0"/>
            <a:t> 7</a:t>
          </a:r>
          <a:endParaRPr lang="en-US" sz="2500" kern="1200" dirty="0"/>
        </a:p>
      </dsp:txBody>
      <dsp:txXfrm>
        <a:off x="283676" y="2334226"/>
        <a:ext cx="3395048" cy="6659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22C23E-D62D-46DD-947C-703AB48C4F6A}">
      <dsp:nvSpPr>
        <dsp:cNvPr id="0" name=""/>
        <dsp:cNvSpPr/>
      </dsp:nvSpPr>
      <dsp:spPr>
        <a:xfrm>
          <a:off x="0" y="399200"/>
          <a:ext cx="4953000"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C879FD5-CA69-4F63-87BC-5631767C589B}">
      <dsp:nvSpPr>
        <dsp:cNvPr id="0" name=""/>
        <dsp:cNvSpPr/>
      </dsp:nvSpPr>
      <dsp:spPr>
        <a:xfrm>
          <a:off x="247650" y="151003"/>
          <a:ext cx="3467100"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1048" tIns="0" rIns="131048" bIns="0" numCol="1" spcCol="1270" anchor="ctr" anchorCtr="0">
          <a:noAutofit/>
        </a:bodyPr>
        <a:lstStyle/>
        <a:p>
          <a:pPr lvl="0" algn="l" defTabSz="1111250">
            <a:lnSpc>
              <a:spcPct val="90000"/>
            </a:lnSpc>
            <a:spcBef>
              <a:spcPct val="0"/>
            </a:spcBef>
            <a:spcAft>
              <a:spcPct val="35000"/>
            </a:spcAft>
          </a:pPr>
          <a:r>
            <a:rPr lang="en-US" sz="2500" kern="1200" dirty="0" err="1" smtClean="0"/>
            <a:t>Phương</a:t>
          </a:r>
          <a:r>
            <a:rPr lang="en-US" sz="2500" kern="1200" dirty="0" smtClean="0"/>
            <a:t> </a:t>
          </a:r>
          <a:r>
            <a:rPr lang="en-US" sz="2500" kern="1200" dirty="0" err="1" smtClean="0"/>
            <a:t>thức</a:t>
          </a:r>
          <a:r>
            <a:rPr lang="en-US" sz="2500" kern="1200" dirty="0" smtClean="0"/>
            <a:t> 1</a:t>
          </a:r>
          <a:endParaRPr lang="en-US" sz="2500" kern="1200" dirty="0"/>
        </a:p>
      </dsp:txBody>
      <dsp:txXfrm>
        <a:off x="283676" y="187029"/>
        <a:ext cx="3395048" cy="665948"/>
      </dsp:txXfrm>
    </dsp:sp>
    <dsp:sp modelId="{3A015EDD-E6FF-4461-93CD-D06754C8EF35}">
      <dsp:nvSpPr>
        <dsp:cNvPr id="0" name=""/>
        <dsp:cNvSpPr/>
      </dsp:nvSpPr>
      <dsp:spPr>
        <a:xfrm>
          <a:off x="0" y="1533200"/>
          <a:ext cx="4953000"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4230ECE-9894-458C-A847-66F1AD0B307D}">
      <dsp:nvSpPr>
        <dsp:cNvPr id="0" name=""/>
        <dsp:cNvSpPr/>
      </dsp:nvSpPr>
      <dsp:spPr>
        <a:xfrm>
          <a:off x="247650" y="1164200"/>
          <a:ext cx="3467100"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1048" tIns="0" rIns="131048" bIns="0" numCol="1" spcCol="1270" anchor="ctr" anchorCtr="0">
          <a:noAutofit/>
        </a:bodyPr>
        <a:lstStyle/>
        <a:p>
          <a:pPr lvl="0" algn="l" defTabSz="1111250">
            <a:lnSpc>
              <a:spcPct val="90000"/>
            </a:lnSpc>
            <a:spcBef>
              <a:spcPct val="0"/>
            </a:spcBef>
            <a:spcAft>
              <a:spcPct val="35000"/>
            </a:spcAft>
          </a:pPr>
          <a:r>
            <a:rPr lang="en-US" sz="2500" kern="1200" dirty="0" err="1" smtClean="0"/>
            <a:t>Phương</a:t>
          </a:r>
          <a:r>
            <a:rPr lang="en-US" sz="2500" kern="1200" dirty="0" smtClean="0"/>
            <a:t> </a:t>
          </a:r>
          <a:r>
            <a:rPr lang="en-US" sz="2500" kern="1200" dirty="0" err="1" smtClean="0"/>
            <a:t>thức</a:t>
          </a:r>
          <a:r>
            <a:rPr lang="en-US" sz="2500" kern="1200" dirty="0" smtClean="0"/>
            <a:t> 5</a:t>
          </a:r>
          <a:endParaRPr lang="en-US" sz="2500" kern="1200" dirty="0"/>
        </a:p>
      </dsp:txBody>
      <dsp:txXfrm>
        <a:off x="283676" y="1200226"/>
        <a:ext cx="3395048" cy="665948"/>
      </dsp:txXfrm>
    </dsp:sp>
    <dsp:sp modelId="{B474E873-4E4F-4D95-B462-43512C833A16}">
      <dsp:nvSpPr>
        <dsp:cNvPr id="0" name=""/>
        <dsp:cNvSpPr/>
      </dsp:nvSpPr>
      <dsp:spPr>
        <a:xfrm>
          <a:off x="0" y="2667200"/>
          <a:ext cx="4953000"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9D2C3A5-4A35-47CF-BEDF-ACA2F6837006}">
      <dsp:nvSpPr>
        <dsp:cNvPr id="0" name=""/>
        <dsp:cNvSpPr/>
      </dsp:nvSpPr>
      <dsp:spPr>
        <a:xfrm>
          <a:off x="247650" y="2298200"/>
          <a:ext cx="3467100"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1048" tIns="0" rIns="131048" bIns="0" numCol="1" spcCol="1270" anchor="ctr" anchorCtr="0">
          <a:noAutofit/>
        </a:bodyPr>
        <a:lstStyle/>
        <a:p>
          <a:pPr lvl="0" algn="l" defTabSz="1111250">
            <a:lnSpc>
              <a:spcPct val="90000"/>
            </a:lnSpc>
            <a:spcBef>
              <a:spcPct val="0"/>
            </a:spcBef>
            <a:spcAft>
              <a:spcPct val="35000"/>
            </a:spcAft>
          </a:pPr>
          <a:r>
            <a:rPr lang="en-US" sz="2500" kern="1200" dirty="0" err="1" smtClean="0"/>
            <a:t>Phương</a:t>
          </a:r>
          <a:r>
            <a:rPr lang="en-US" sz="2500" kern="1200" dirty="0" smtClean="0"/>
            <a:t> </a:t>
          </a:r>
          <a:r>
            <a:rPr lang="en-US" sz="2500" kern="1200" dirty="0" err="1" smtClean="0"/>
            <a:t>thức</a:t>
          </a:r>
          <a:r>
            <a:rPr lang="en-US" sz="2500" kern="1200" dirty="0" smtClean="0"/>
            <a:t> 7</a:t>
          </a:r>
          <a:endParaRPr lang="en-US" sz="2500" kern="1200" dirty="0"/>
        </a:p>
      </dsp:txBody>
      <dsp:txXfrm>
        <a:off x="283676" y="2334226"/>
        <a:ext cx="3395048" cy="66594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9C5D3B-8406-4A2C-AAC6-0B99FF66EA35}" type="datetimeFigureOut">
              <a:rPr lang="en-US" smtClean="0"/>
              <a:t>09-12-23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7217DD-B863-48CD-8202-CA3E08163C0A}" type="slidenum">
              <a:rPr lang="en-US" smtClean="0"/>
              <a:t>‹#›</a:t>
            </a:fld>
            <a:endParaRPr lang="en-US"/>
          </a:p>
        </p:txBody>
      </p:sp>
    </p:spTree>
    <p:extLst>
      <p:ext uri="{BB962C8B-B14F-4D97-AF65-F5344CB8AC3E}">
        <p14:creationId xmlns:p14="http://schemas.microsoft.com/office/powerpoint/2010/main" val="604721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7217DD-B863-48CD-8202-CA3E08163C0A}" type="slidenum">
              <a:rPr lang="en-US" smtClean="0"/>
              <a:t>25</a:t>
            </a:fld>
            <a:endParaRPr lang="en-US"/>
          </a:p>
        </p:txBody>
      </p:sp>
    </p:spTree>
    <p:extLst>
      <p:ext uri="{BB962C8B-B14F-4D97-AF65-F5344CB8AC3E}">
        <p14:creationId xmlns:p14="http://schemas.microsoft.com/office/powerpoint/2010/main" val="429891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7217DD-B863-48CD-8202-CA3E08163C0A}" type="slidenum">
              <a:rPr lang="en-US" smtClean="0"/>
              <a:t>34</a:t>
            </a:fld>
            <a:endParaRPr lang="en-US"/>
          </a:p>
        </p:txBody>
      </p:sp>
    </p:spTree>
    <p:extLst>
      <p:ext uri="{BB962C8B-B14F-4D97-AF65-F5344CB8AC3E}">
        <p14:creationId xmlns:p14="http://schemas.microsoft.com/office/powerpoint/2010/main" val="2643126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7217DD-B863-48CD-8202-CA3E08163C0A}" type="slidenum">
              <a:rPr lang="en-US" smtClean="0"/>
              <a:t>26</a:t>
            </a:fld>
            <a:endParaRPr lang="en-US"/>
          </a:p>
        </p:txBody>
      </p:sp>
    </p:spTree>
    <p:extLst>
      <p:ext uri="{BB962C8B-B14F-4D97-AF65-F5344CB8AC3E}">
        <p14:creationId xmlns:p14="http://schemas.microsoft.com/office/powerpoint/2010/main" val="1360710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7217DD-B863-48CD-8202-CA3E08163C0A}" type="slidenum">
              <a:rPr lang="en-US" smtClean="0"/>
              <a:t>27</a:t>
            </a:fld>
            <a:endParaRPr lang="en-US"/>
          </a:p>
        </p:txBody>
      </p:sp>
    </p:spTree>
    <p:extLst>
      <p:ext uri="{BB962C8B-B14F-4D97-AF65-F5344CB8AC3E}">
        <p14:creationId xmlns:p14="http://schemas.microsoft.com/office/powerpoint/2010/main" val="3236938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7217DD-B863-48CD-8202-CA3E08163C0A}" type="slidenum">
              <a:rPr lang="en-US" smtClean="0"/>
              <a:t>28</a:t>
            </a:fld>
            <a:endParaRPr lang="en-US"/>
          </a:p>
        </p:txBody>
      </p:sp>
    </p:spTree>
    <p:extLst>
      <p:ext uri="{BB962C8B-B14F-4D97-AF65-F5344CB8AC3E}">
        <p14:creationId xmlns:p14="http://schemas.microsoft.com/office/powerpoint/2010/main" val="10392818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7217DD-B863-48CD-8202-CA3E08163C0A}" type="slidenum">
              <a:rPr lang="en-US" smtClean="0"/>
              <a:t>29</a:t>
            </a:fld>
            <a:endParaRPr lang="en-US"/>
          </a:p>
        </p:txBody>
      </p:sp>
    </p:spTree>
    <p:extLst>
      <p:ext uri="{BB962C8B-B14F-4D97-AF65-F5344CB8AC3E}">
        <p14:creationId xmlns:p14="http://schemas.microsoft.com/office/powerpoint/2010/main" val="11978082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7217DD-B863-48CD-8202-CA3E08163C0A}" type="slidenum">
              <a:rPr lang="en-US" smtClean="0"/>
              <a:t>30</a:t>
            </a:fld>
            <a:endParaRPr lang="en-US"/>
          </a:p>
        </p:txBody>
      </p:sp>
    </p:spTree>
    <p:extLst>
      <p:ext uri="{BB962C8B-B14F-4D97-AF65-F5344CB8AC3E}">
        <p14:creationId xmlns:p14="http://schemas.microsoft.com/office/powerpoint/2010/main" val="1977351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7217DD-B863-48CD-8202-CA3E08163C0A}" type="slidenum">
              <a:rPr lang="en-US" smtClean="0"/>
              <a:t>31</a:t>
            </a:fld>
            <a:endParaRPr lang="en-US"/>
          </a:p>
        </p:txBody>
      </p:sp>
    </p:spTree>
    <p:extLst>
      <p:ext uri="{BB962C8B-B14F-4D97-AF65-F5344CB8AC3E}">
        <p14:creationId xmlns:p14="http://schemas.microsoft.com/office/powerpoint/2010/main" val="2532316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7217DD-B863-48CD-8202-CA3E08163C0A}" type="slidenum">
              <a:rPr lang="en-US" smtClean="0"/>
              <a:t>32</a:t>
            </a:fld>
            <a:endParaRPr lang="en-US"/>
          </a:p>
        </p:txBody>
      </p:sp>
    </p:spTree>
    <p:extLst>
      <p:ext uri="{BB962C8B-B14F-4D97-AF65-F5344CB8AC3E}">
        <p14:creationId xmlns:p14="http://schemas.microsoft.com/office/powerpoint/2010/main" val="676530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7217DD-B863-48CD-8202-CA3E08163C0A}" type="slidenum">
              <a:rPr lang="en-US" smtClean="0"/>
              <a:t>33</a:t>
            </a:fld>
            <a:endParaRPr lang="en-US"/>
          </a:p>
        </p:txBody>
      </p:sp>
    </p:spTree>
    <p:extLst>
      <p:ext uri="{BB962C8B-B14F-4D97-AF65-F5344CB8AC3E}">
        <p14:creationId xmlns:p14="http://schemas.microsoft.com/office/powerpoint/2010/main" val="1262185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84CA48-B54A-443C-BB90-1C947F77AE4E}" type="datetimeFigureOut">
              <a:rPr lang="en-US" smtClean="0"/>
              <a:t>09-12-23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D6B07D-B94D-4FD5-9036-14EFC0713587}" type="slidenum">
              <a:rPr lang="en-US" smtClean="0"/>
              <a:t>‹#›</a:t>
            </a:fld>
            <a:endParaRPr lang="en-US"/>
          </a:p>
        </p:txBody>
      </p:sp>
    </p:spTree>
    <p:extLst>
      <p:ext uri="{BB962C8B-B14F-4D97-AF65-F5344CB8AC3E}">
        <p14:creationId xmlns:p14="http://schemas.microsoft.com/office/powerpoint/2010/main" val="1086196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84CA48-B54A-443C-BB90-1C947F77AE4E}" type="datetimeFigureOut">
              <a:rPr lang="en-US" smtClean="0"/>
              <a:t>09-12-23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D6B07D-B94D-4FD5-9036-14EFC0713587}" type="slidenum">
              <a:rPr lang="en-US" smtClean="0"/>
              <a:t>‹#›</a:t>
            </a:fld>
            <a:endParaRPr lang="en-US"/>
          </a:p>
        </p:txBody>
      </p:sp>
    </p:spTree>
    <p:extLst>
      <p:ext uri="{BB962C8B-B14F-4D97-AF65-F5344CB8AC3E}">
        <p14:creationId xmlns:p14="http://schemas.microsoft.com/office/powerpoint/2010/main" val="2127346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84CA48-B54A-443C-BB90-1C947F77AE4E}" type="datetimeFigureOut">
              <a:rPr lang="en-US" smtClean="0"/>
              <a:t>09-12-23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D6B07D-B94D-4FD5-9036-14EFC0713587}" type="slidenum">
              <a:rPr lang="en-US" smtClean="0"/>
              <a:t>‹#›</a:t>
            </a:fld>
            <a:endParaRPr lang="en-US"/>
          </a:p>
        </p:txBody>
      </p:sp>
    </p:spTree>
    <p:extLst>
      <p:ext uri="{BB962C8B-B14F-4D97-AF65-F5344CB8AC3E}">
        <p14:creationId xmlns:p14="http://schemas.microsoft.com/office/powerpoint/2010/main" val="355554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84CA48-B54A-443C-BB90-1C947F77AE4E}" type="datetimeFigureOut">
              <a:rPr lang="en-US" smtClean="0"/>
              <a:t>09-12-23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D6B07D-B94D-4FD5-9036-14EFC0713587}" type="slidenum">
              <a:rPr lang="en-US" smtClean="0"/>
              <a:t>‹#›</a:t>
            </a:fld>
            <a:endParaRPr lang="en-US"/>
          </a:p>
        </p:txBody>
      </p:sp>
    </p:spTree>
    <p:extLst>
      <p:ext uri="{BB962C8B-B14F-4D97-AF65-F5344CB8AC3E}">
        <p14:creationId xmlns:p14="http://schemas.microsoft.com/office/powerpoint/2010/main" val="3500358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84CA48-B54A-443C-BB90-1C947F77AE4E}" type="datetimeFigureOut">
              <a:rPr lang="en-US" smtClean="0"/>
              <a:t>09-12-23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D6B07D-B94D-4FD5-9036-14EFC0713587}" type="slidenum">
              <a:rPr lang="en-US" smtClean="0"/>
              <a:t>‹#›</a:t>
            </a:fld>
            <a:endParaRPr lang="en-US"/>
          </a:p>
        </p:txBody>
      </p:sp>
    </p:spTree>
    <p:extLst>
      <p:ext uri="{BB962C8B-B14F-4D97-AF65-F5344CB8AC3E}">
        <p14:creationId xmlns:p14="http://schemas.microsoft.com/office/powerpoint/2010/main" val="2295086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84CA48-B54A-443C-BB90-1C947F77AE4E}" type="datetimeFigureOut">
              <a:rPr lang="en-US" smtClean="0"/>
              <a:t>09-12-23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D6B07D-B94D-4FD5-9036-14EFC0713587}" type="slidenum">
              <a:rPr lang="en-US" smtClean="0"/>
              <a:t>‹#›</a:t>
            </a:fld>
            <a:endParaRPr lang="en-US"/>
          </a:p>
        </p:txBody>
      </p:sp>
    </p:spTree>
    <p:extLst>
      <p:ext uri="{BB962C8B-B14F-4D97-AF65-F5344CB8AC3E}">
        <p14:creationId xmlns:p14="http://schemas.microsoft.com/office/powerpoint/2010/main" val="1679259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84CA48-B54A-443C-BB90-1C947F77AE4E}" type="datetimeFigureOut">
              <a:rPr lang="en-US" smtClean="0"/>
              <a:t>09-12-23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D6B07D-B94D-4FD5-9036-14EFC0713587}" type="slidenum">
              <a:rPr lang="en-US" smtClean="0"/>
              <a:t>‹#›</a:t>
            </a:fld>
            <a:endParaRPr lang="en-US"/>
          </a:p>
        </p:txBody>
      </p:sp>
    </p:spTree>
    <p:extLst>
      <p:ext uri="{BB962C8B-B14F-4D97-AF65-F5344CB8AC3E}">
        <p14:creationId xmlns:p14="http://schemas.microsoft.com/office/powerpoint/2010/main" val="2748760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84CA48-B54A-443C-BB90-1C947F77AE4E}" type="datetimeFigureOut">
              <a:rPr lang="en-US" smtClean="0"/>
              <a:t>09-12-23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D6B07D-B94D-4FD5-9036-14EFC0713587}" type="slidenum">
              <a:rPr lang="en-US" smtClean="0"/>
              <a:t>‹#›</a:t>
            </a:fld>
            <a:endParaRPr lang="en-US"/>
          </a:p>
        </p:txBody>
      </p:sp>
    </p:spTree>
    <p:extLst>
      <p:ext uri="{BB962C8B-B14F-4D97-AF65-F5344CB8AC3E}">
        <p14:creationId xmlns:p14="http://schemas.microsoft.com/office/powerpoint/2010/main" val="449890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84CA48-B54A-443C-BB90-1C947F77AE4E}" type="datetimeFigureOut">
              <a:rPr lang="en-US" smtClean="0"/>
              <a:t>09-12-23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D6B07D-B94D-4FD5-9036-14EFC0713587}" type="slidenum">
              <a:rPr lang="en-US" smtClean="0"/>
              <a:t>‹#›</a:t>
            </a:fld>
            <a:endParaRPr lang="en-US"/>
          </a:p>
        </p:txBody>
      </p:sp>
    </p:spTree>
    <p:extLst>
      <p:ext uri="{BB962C8B-B14F-4D97-AF65-F5344CB8AC3E}">
        <p14:creationId xmlns:p14="http://schemas.microsoft.com/office/powerpoint/2010/main" val="1995152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84CA48-B54A-443C-BB90-1C947F77AE4E}" type="datetimeFigureOut">
              <a:rPr lang="en-US" smtClean="0"/>
              <a:t>09-12-23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D6B07D-B94D-4FD5-9036-14EFC0713587}" type="slidenum">
              <a:rPr lang="en-US" smtClean="0"/>
              <a:t>‹#›</a:t>
            </a:fld>
            <a:endParaRPr lang="en-US"/>
          </a:p>
        </p:txBody>
      </p:sp>
    </p:spTree>
    <p:extLst>
      <p:ext uri="{BB962C8B-B14F-4D97-AF65-F5344CB8AC3E}">
        <p14:creationId xmlns:p14="http://schemas.microsoft.com/office/powerpoint/2010/main" val="114600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84CA48-B54A-443C-BB90-1C947F77AE4E}" type="datetimeFigureOut">
              <a:rPr lang="en-US" smtClean="0"/>
              <a:t>09-12-23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D6B07D-B94D-4FD5-9036-14EFC0713587}" type="slidenum">
              <a:rPr lang="en-US" smtClean="0"/>
              <a:t>‹#›</a:t>
            </a:fld>
            <a:endParaRPr lang="en-US"/>
          </a:p>
        </p:txBody>
      </p:sp>
    </p:spTree>
    <p:extLst>
      <p:ext uri="{BB962C8B-B14F-4D97-AF65-F5344CB8AC3E}">
        <p14:creationId xmlns:p14="http://schemas.microsoft.com/office/powerpoint/2010/main" val="2706876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84CA48-B54A-443C-BB90-1C947F77AE4E}" type="datetimeFigureOut">
              <a:rPr lang="en-US" smtClean="0"/>
              <a:t>09-12-23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D6B07D-B94D-4FD5-9036-14EFC0713587}" type="slidenum">
              <a:rPr lang="en-US" smtClean="0"/>
              <a:t>‹#›</a:t>
            </a:fld>
            <a:endParaRPr lang="en-US"/>
          </a:p>
        </p:txBody>
      </p:sp>
    </p:spTree>
    <p:extLst>
      <p:ext uri="{BB962C8B-B14F-4D97-AF65-F5344CB8AC3E}">
        <p14:creationId xmlns:p14="http://schemas.microsoft.com/office/powerpoint/2010/main" val="2149929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1143000" y="304800"/>
            <a:ext cx="7162800" cy="646331"/>
          </a:xfrm>
          <a:prstGeom prst="rect">
            <a:avLst/>
          </a:prstGeom>
          <a:noFill/>
        </p:spPr>
        <p:txBody>
          <a:bodyPr wrap="square" rtlCol="0">
            <a:spAutoFit/>
          </a:bodyPr>
          <a:lstStyle/>
          <a:p>
            <a:pPr algn="ctr"/>
            <a:r>
              <a:rPr lang="en-US" dirty="0" err="1" smtClean="0">
                <a:latin typeface="Arial" pitchFamily="34" charset="0"/>
                <a:cs typeface="Arial" pitchFamily="34" charset="0"/>
              </a:rPr>
              <a:t>VIỆN</a:t>
            </a:r>
            <a:r>
              <a:rPr lang="en-US" dirty="0" smtClean="0">
                <a:latin typeface="Arial" pitchFamily="34" charset="0"/>
                <a:cs typeface="Arial" pitchFamily="34" charset="0"/>
              </a:rPr>
              <a:t> </a:t>
            </a:r>
            <a:r>
              <a:rPr lang="en-US" dirty="0" err="1" smtClean="0">
                <a:latin typeface="Arial" pitchFamily="34" charset="0"/>
                <a:cs typeface="Arial" pitchFamily="34" charset="0"/>
              </a:rPr>
              <a:t>NGHIÊN</a:t>
            </a:r>
            <a:r>
              <a:rPr lang="en-US" dirty="0" smtClean="0">
                <a:latin typeface="Arial" pitchFamily="34" charset="0"/>
                <a:cs typeface="Arial" pitchFamily="34" charset="0"/>
              </a:rPr>
              <a:t> </a:t>
            </a:r>
            <a:r>
              <a:rPr lang="en-US" dirty="0" err="1" smtClean="0">
                <a:latin typeface="Arial" pitchFamily="34" charset="0"/>
                <a:cs typeface="Arial" pitchFamily="34" charset="0"/>
              </a:rPr>
              <a:t>CỨU</a:t>
            </a:r>
            <a:r>
              <a:rPr lang="en-US" dirty="0" smtClean="0">
                <a:latin typeface="Arial" pitchFamily="34" charset="0"/>
                <a:cs typeface="Arial" pitchFamily="34" charset="0"/>
              </a:rPr>
              <a:t> </a:t>
            </a:r>
            <a:r>
              <a:rPr lang="en-US" dirty="0" err="1" smtClean="0">
                <a:latin typeface="Arial" pitchFamily="34" charset="0"/>
                <a:cs typeface="Arial" pitchFamily="34" charset="0"/>
              </a:rPr>
              <a:t>PHÁT</a:t>
            </a:r>
            <a:r>
              <a:rPr lang="en-US" dirty="0" smtClean="0">
                <a:latin typeface="Arial" pitchFamily="34" charset="0"/>
                <a:cs typeface="Arial" pitchFamily="34" charset="0"/>
              </a:rPr>
              <a:t> </a:t>
            </a:r>
            <a:r>
              <a:rPr lang="en-US" dirty="0" err="1" smtClean="0">
                <a:latin typeface="Arial" pitchFamily="34" charset="0"/>
                <a:cs typeface="Arial" pitchFamily="34" charset="0"/>
              </a:rPr>
              <a:t>TRIỂN</a:t>
            </a:r>
            <a:r>
              <a:rPr lang="en-US" dirty="0" smtClean="0">
                <a:latin typeface="Arial" pitchFamily="34" charset="0"/>
                <a:cs typeface="Arial" pitchFamily="34" charset="0"/>
              </a:rPr>
              <a:t> </a:t>
            </a:r>
            <a:r>
              <a:rPr lang="en-US" dirty="0" err="1" smtClean="0">
                <a:latin typeface="Arial" pitchFamily="34" charset="0"/>
                <a:cs typeface="Arial" pitchFamily="34" charset="0"/>
              </a:rPr>
              <a:t>TIÊU</a:t>
            </a:r>
            <a:r>
              <a:rPr lang="en-US" dirty="0" smtClean="0">
                <a:latin typeface="Arial" pitchFamily="34" charset="0"/>
                <a:cs typeface="Arial" pitchFamily="34" charset="0"/>
              </a:rPr>
              <a:t> </a:t>
            </a:r>
            <a:r>
              <a:rPr lang="en-US" dirty="0" err="1" smtClean="0">
                <a:latin typeface="Arial" pitchFamily="34" charset="0"/>
                <a:cs typeface="Arial" pitchFamily="34" charset="0"/>
              </a:rPr>
              <a:t>CHUẨN</a:t>
            </a:r>
            <a:r>
              <a:rPr lang="en-US" dirty="0" smtClean="0">
                <a:latin typeface="Arial" pitchFamily="34" charset="0"/>
                <a:cs typeface="Arial" pitchFamily="34" charset="0"/>
              </a:rPr>
              <a:t> </a:t>
            </a:r>
            <a:r>
              <a:rPr lang="en-US" dirty="0" err="1" smtClean="0">
                <a:latin typeface="Arial" pitchFamily="34" charset="0"/>
                <a:cs typeface="Arial" pitchFamily="34" charset="0"/>
              </a:rPr>
              <a:t>CHẤT</a:t>
            </a:r>
            <a:r>
              <a:rPr lang="en-US" dirty="0" smtClean="0">
                <a:latin typeface="Arial" pitchFamily="34" charset="0"/>
                <a:cs typeface="Arial" pitchFamily="34" charset="0"/>
              </a:rPr>
              <a:t> </a:t>
            </a:r>
            <a:r>
              <a:rPr lang="en-US" dirty="0" err="1" smtClean="0">
                <a:latin typeface="Arial" pitchFamily="34" charset="0"/>
                <a:cs typeface="Arial" pitchFamily="34" charset="0"/>
              </a:rPr>
              <a:t>LƯỢNG</a:t>
            </a:r>
            <a:endParaRPr lang="en-US" dirty="0" smtClean="0">
              <a:latin typeface="Arial" pitchFamily="34" charset="0"/>
              <a:cs typeface="Arial" pitchFamily="34" charset="0"/>
            </a:endParaRPr>
          </a:p>
          <a:p>
            <a:pPr algn="ctr"/>
            <a:r>
              <a:rPr lang="en-US" dirty="0" err="1" smtClean="0">
                <a:latin typeface="Arial" pitchFamily="34" charset="0"/>
                <a:cs typeface="Arial" pitchFamily="34" charset="0"/>
              </a:rPr>
              <a:t>Trung</a:t>
            </a:r>
            <a:r>
              <a:rPr lang="en-US" dirty="0" smtClean="0">
                <a:latin typeface="Arial" pitchFamily="34" charset="0"/>
                <a:cs typeface="Arial" pitchFamily="34" charset="0"/>
              </a:rPr>
              <a:t> </a:t>
            </a:r>
            <a:r>
              <a:rPr lang="en-US" dirty="0" err="1" smtClean="0">
                <a:latin typeface="Arial" pitchFamily="34" charset="0"/>
                <a:cs typeface="Arial" pitchFamily="34" charset="0"/>
              </a:rPr>
              <a:t>tâm</a:t>
            </a:r>
            <a:r>
              <a:rPr lang="en-US" dirty="0" smtClean="0">
                <a:latin typeface="Arial" pitchFamily="34" charset="0"/>
                <a:cs typeface="Arial" pitchFamily="34" charset="0"/>
              </a:rPr>
              <a:t> </a:t>
            </a:r>
            <a:r>
              <a:rPr lang="en-US" dirty="0" err="1" smtClean="0">
                <a:latin typeface="Arial" pitchFamily="34" charset="0"/>
                <a:cs typeface="Arial" pitchFamily="34" charset="0"/>
              </a:rPr>
              <a:t>Chứng</a:t>
            </a:r>
            <a:r>
              <a:rPr lang="en-US" dirty="0" smtClean="0">
                <a:latin typeface="Arial" pitchFamily="34" charset="0"/>
                <a:cs typeface="Arial" pitchFamily="34" charset="0"/>
              </a:rPr>
              <a:t> </a:t>
            </a:r>
            <a:r>
              <a:rPr lang="en-US" dirty="0" err="1" smtClean="0">
                <a:latin typeface="Arial" pitchFamily="34" charset="0"/>
                <a:cs typeface="Arial" pitchFamily="34" charset="0"/>
              </a:rPr>
              <a:t>nhận</a:t>
            </a:r>
            <a:r>
              <a:rPr lang="en-US" dirty="0" smtClean="0">
                <a:latin typeface="Arial" pitchFamily="34" charset="0"/>
                <a:cs typeface="Arial" pitchFamily="34" charset="0"/>
              </a:rPr>
              <a:t> </a:t>
            </a:r>
            <a:r>
              <a:rPr lang="en-US" dirty="0" err="1" smtClean="0">
                <a:latin typeface="Arial" pitchFamily="34" charset="0"/>
                <a:cs typeface="Arial" pitchFamily="34" charset="0"/>
              </a:rPr>
              <a:t>Hợp</a:t>
            </a:r>
            <a:r>
              <a:rPr lang="en-US" dirty="0" smtClean="0">
                <a:latin typeface="Arial" pitchFamily="34" charset="0"/>
                <a:cs typeface="Arial" pitchFamily="34" charset="0"/>
              </a:rPr>
              <a:t> </a:t>
            </a:r>
            <a:r>
              <a:rPr lang="en-US" dirty="0" err="1" smtClean="0">
                <a:latin typeface="Arial" pitchFamily="34" charset="0"/>
                <a:cs typeface="Arial" pitchFamily="34" charset="0"/>
              </a:rPr>
              <a:t>chuẩn</a:t>
            </a:r>
            <a:r>
              <a:rPr lang="en-US" dirty="0" smtClean="0">
                <a:latin typeface="Arial" pitchFamily="34" charset="0"/>
                <a:cs typeface="Arial" pitchFamily="34" charset="0"/>
              </a:rPr>
              <a:t> – </a:t>
            </a:r>
            <a:r>
              <a:rPr lang="en-US" dirty="0" err="1" smtClean="0">
                <a:latin typeface="Arial" pitchFamily="34" charset="0"/>
                <a:cs typeface="Arial" pitchFamily="34" charset="0"/>
              </a:rPr>
              <a:t>Hợp</a:t>
            </a:r>
            <a:r>
              <a:rPr lang="en-US" dirty="0" smtClean="0">
                <a:latin typeface="Arial" pitchFamily="34" charset="0"/>
                <a:cs typeface="Arial" pitchFamily="34" charset="0"/>
              </a:rPr>
              <a:t> </a:t>
            </a:r>
            <a:r>
              <a:rPr lang="en-US" dirty="0" err="1" smtClean="0">
                <a:latin typeface="Arial" pitchFamily="34" charset="0"/>
                <a:cs typeface="Arial" pitchFamily="34" charset="0"/>
              </a:rPr>
              <a:t>quy</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
        <p:nvSpPr>
          <p:cNvPr id="7" name="TextBox 6"/>
          <p:cNvSpPr txBox="1"/>
          <p:nvPr/>
        </p:nvSpPr>
        <p:spPr>
          <a:xfrm>
            <a:off x="762000" y="2438400"/>
            <a:ext cx="7848600" cy="830997"/>
          </a:xfrm>
          <a:prstGeom prst="rect">
            <a:avLst/>
          </a:prstGeom>
          <a:noFill/>
        </p:spPr>
        <p:txBody>
          <a:bodyPr wrap="square" rtlCol="0">
            <a:spAutoFit/>
          </a:bodyPr>
          <a:lstStyle/>
          <a:p>
            <a:pPr algn="ctr"/>
            <a:r>
              <a:rPr lang="en-US" sz="2400" b="1" dirty="0" smtClean="0">
                <a:latin typeface="Arial" pitchFamily="34" charset="0"/>
                <a:cs typeface="Arial" pitchFamily="34" charset="0"/>
              </a:rPr>
              <a:t>PHỔ BIẾN CẬP NHẬT QUY CHUẨN KỸ THUẬT QUỐC GIA QCVN 16:2023/BXD</a:t>
            </a:r>
            <a:endParaRPr lang="en-US" sz="2400" b="1" dirty="0">
              <a:latin typeface="Arial" pitchFamily="34" charset="0"/>
              <a:cs typeface="Arial" pitchFamily="34" charset="0"/>
            </a:endParaRPr>
          </a:p>
        </p:txBody>
      </p:sp>
      <p:sp>
        <p:nvSpPr>
          <p:cNvPr id="8" name="TextBox 7"/>
          <p:cNvSpPr txBox="1"/>
          <p:nvPr/>
        </p:nvSpPr>
        <p:spPr>
          <a:xfrm>
            <a:off x="4572000" y="4648200"/>
            <a:ext cx="4114800" cy="677108"/>
          </a:xfrm>
          <a:prstGeom prst="rect">
            <a:avLst/>
          </a:prstGeom>
          <a:noFill/>
        </p:spPr>
        <p:txBody>
          <a:bodyPr wrap="square" rtlCol="0">
            <a:spAutoFit/>
          </a:bodyPr>
          <a:lstStyle/>
          <a:p>
            <a:r>
              <a:rPr lang="en-US" sz="2000" i="1" dirty="0" err="1" smtClean="0">
                <a:latin typeface="Arial" pitchFamily="34" charset="0"/>
                <a:cs typeface="Arial" pitchFamily="34" charset="0"/>
              </a:rPr>
              <a:t>Người</a:t>
            </a:r>
            <a:r>
              <a:rPr lang="en-US" sz="2000" i="1" dirty="0" smtClean="0">
                <a:latin typeface="Arial" pitchFamily="34" charset="0"/>
                <a:cs typeface="Arial" pitchFamily="34" charset="0"/>
              </a:rPr>
              <a:t> </a:t>
            </a:r>
            <a:r>
              <a:rPr lang="en-US" sz="2000" i="1" dirty="0" err="1" smtClean="0">
                <a:latin typeface="Arial" pitchFamily="34" charset="0"/>
                <a:cs typeface="Arial" pitchFamily="34" charset="0"/>
              </a:rPr>
              <a:t>trình</a:t>
            </a:r>
            <a:r>
              <a:rPr lang="en-US" sz="2000" i="1" dirty="0" smtClean="0">
                <a:latin typeface="Arial" pitchFamily="34" charset="0"/>
                <a:cs typeface="Arial" pitchFamily="34" charset="0"/>
              </a:rPr>
              <a:t> </a:t>
            </a:r>
            <a:r>
              <a:rPr lang="en-US" sz="2000" i="1" dirty="0" err="1" smtClean="0">
                <a:latin typeface="Arial" pitchFamily="34" charset="0"/>
                <a:cs typeface="Arial" pitchFamily="34" charset="0"/>
              </a:rPr>
              <a:t>bày</a:t>
            </a:r>
            <a:r>
              <a:rPr lang="en-US" sz="2000" i="1" dirty="0" smtClean="0">
                <a:latin typeface="Arial" pitchFamily="34" charset="0"/>
                <a:cs typeface="Arial" pitchFamily="34" charset="0"/>
              </a:rPr>
              <a:t>: </a:t>
            </a:r>
            <a:r>
              <a:rPr lang="en-US" sz="2000" i="1" dirty="0" err="1" smtClean="0">
                <a:latin typeface="Arial" pitchFamily="34" charset="0"/>
                <a:cs typeface="Arial" pitchFamily="34" charset="0"/>
              </a:rPr>
              <a:t>Ngọ</a:t>
            </a:r>
            <a:r>
              <a:rPr lang="en-US" sz="2000" i="1" dirty="0" smtClean="0">
                <a:latin typeface="Arial" pitchFamily="34" charset="0"/>
                <a:cs typeface="Arial" pitchFamily="34" charset="0"/>
              </a:rPr>
              <a:t> </a:t>
            </a:r>
            <a:r>
              <a:rPr lang="en-US" sz="2000" i="1" dirty="0" err="1" smtClean="0">
                <a:latin typeface="Arial" pitchFamily="34" charset="0"/>
                <a:cs typeface="Arial" pitchFamily="34" charset="0"/>
              </a:rPr>
              <a:t>Thị</a:t>
            </a:r>
            <a:r>
              <a:rPr lang="en-US" sz="2000" i="1" dirty="0" smtClean="0">
                <a:latin typeface="Arial" pitchFamily="34" charset="0"/>
                <a:cs typeface="Arial" pitchFamily="34" charset="0"/>
              </a:rPr>
              <a:t> </a:t>
            </a:r>
            <a:r>
              <a:rPr lang="en-US" sz="2000" i="1" dirty="0" err="1" smtClean="0">
                <a:latin typeface="Arial" pitchFamily="34" charset="0"/>
                <a:cs typeface="Arial" pitchFamily="34" charset="0"/>
              </a:rPr>
              <a:t>Trang</a:t>
            </a:r>
            <a:r>
              <a:rPr lang="en-US" sz="2000" i="1" dirty="0" smtClean="0">
                <a:latin typeface="Arial" pitchFamily="34" charset="0"/>
                <a:cs typeface="Arial" pitchFamily="34" charset="0"/>
              </a:rPr>
              <a:t> </a:t>
            </a:r>
          </a:p>
          <a:p>
            <a:endParaRPr lang="en-US" i="1" dirty="0">
              <a:latin typeface="Arial" pitchFamily="34" charset="0"/>
              <a:cs typeface="Arial" pitchFamily="34" charset="0"/>
            </a:endParaRPr>
          </a:p>
        </p:txBody>
      </p:sp>
    </p:spTree>
    <p:extLst>
      <p:ext uri="{BB962C8B-B14F-4D97-AF65-F5344CB8AC3E}">
        <p14:creationId xmlns:p14="http://schemas.microsoft.com/office/powerpoint/2010/main" val="33552403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phụ</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gia</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cho</a:t>
            </a:r>
            <a:r>
              <a:rPr lang="en-US" sz="1600" b="1" i="1" dirty="0" smtClean="0">
                <a:latin typeface="Arial" pitchFamily="34" charset="0"/>
                <a:cs typeface="Arial" pitchFamily="34" charset="0"/>
              </a:rPr>
              <a:t>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và</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bê</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tông</a:t>
            </a:r>
            <a:endParaRPr lang="en-US" sz="1600" b="1" i="1" dirty="0">
              <a:latin typeface="Arial" pitchFamily="34" charset="0"/>
              <a:cs typeface="Arial"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063313990"/>
              </p:ext>
            </p:extLst>
          </p:nvPr>
        </p:nvGraphicFramePr>
        <p:xfrm>
          <a:off x="533401" y="1071263"/>
          <a:ext cx="8381999" cy="4567537"/>
        </p:xfrm>
        <a:graphic>
          <a:graphicData uri="http://schemas.openxmlformats.org/drawingml/2006/table">
            <a:tbl>
              <a:tblPr firstRow="1" firstCol="1" bandRow="1">
                <a:tableStyleId>{69CF1AB2-1976-4502-BF36-3FF5EA218861}</a:tableStyleId>
              </a:tblPr>
              <a:tblGrid>
                <a:gridCol w="1552221">
                  <a:extLst>
                    <a:ext uri="{9D8B030D-6E8A-4147-A177-3AD203B41FA5}">
                      <a16:colId xmlns:a16="http://schemas.microsoft.com/office/drawing/2014/main" val="1842931405"/>
                    </a:ext>
                  </a:extLst>
                </a:gridCol>
                <a:gridCol w="3215521">
                  <a:extLst>
                    <a:ext uri="{9D8B030D-6E8A-4147-A177-3AD203B41FA5}">
                      <a16:colId xmlns:a16="http://schemas.microsoft.com/office/drawing/2014/main" val="124230276"/>
                    </a:ext>
                  </a:extLst>
                </a:gridCol>
                <a:gridCol w="1785457">
                  <a:extLst>
                    <a:ext uri="{9D8B030D-6E8A-4147-A177-3AD203B41FA5}">
                      <a16:colId xmlns:a16="http://schemas.microsoft.com/office/drawing/2014/main" val="630285297"/>
                    </a:ext>
                  </a:extLst>
                </a:gridCol>
                <a:gridCol w="1828800">
                  <a:extLst>
                    <a:ext uri="{9D8B030D-6E8A-4147-A177-3AD203B41FA5}">
                      <a16:colId xmlns:a16="http://schemas.microsoft.com/office/drawing/2014/main" val="3617673207"/>
                    </a:ext>
                  </a:extLst>
                </a:gridCol>
              </a:tblGrid>
              <a:tr h="250523">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600" dirty="0" err="1" smtClean="0">
                          <a:effectLst/>
                          <a:latin typeface="Arial" panose="020B0604020202020204" pitchFamily="34" charset="0"/>
                          <a:cs typeface="Arial" panose="020B0604020202020204" pitchFamily="34" charset="0"/>
                        </a:rPr>
                        <a:t>Sản</a:t>
                      </a:r>
                      <a:r>
                        <a:rPr lang="en-US" sz="1600" baseline="0" dirty="0" smtClean="0">
                          <a:effectLst/>
                          <a:latin typeface="Arial" panose="020B0604020202020204" pitchFamily="34" charset="0"/>
                          <a:cs typeface="Arial" panose="020B0604020202020204" pitchFamily="34" charset="0"/>
                        </a:rPr>
                        <a:t> </a:t>
                      </a:r>
                      <a:r>
                        <a:rPr lang="en-US" sz="1600" baseline="0" dirty="0" err="1" smtClean="0">
                          <a:effectLst/>
                          <a:latin typeface="Arial" panose="020B0604020202020204" pitchFamily="34" charset="0"/>
                          <a:cs typeface="Arial" panose="020B0604020202020204" pitchFamily="34" charset="0"/>
                        </a:rPr>
                        <a:t>phẩm</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effectLst/>
                          <a:latin typeface="Arial" panose="020B0604020202020204" pitchFamily="34" charset="0"/>
                          <a:ea typeface="+mn-ea"/>
                          <a:cs typeface="Arial" panose="020B0604020202020204" pitchFamily="34" charset="0"/>
                        </a:rPr>
                        <a:t>Chỉ</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tiêu</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kỹ</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thuật</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50523">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270973">
                <a:tc rowSpan="10">
                  <a:txBody>
                    <a:bodyPr/>
                    <a:lstStyle/>
                    <a:p>
                      <a:pPr marL="0" marR="0" indent="0">
                        <a:spcBef>
                          <a:spcPts val="600"/>
                        </a:spcBef>
                        <a:spcAft>
                          <a:spcPts val="600"/>
                        </a:spcAft>
                        <a:buFont typeface="Wingdings" panose="05000000000000000000" pitchFamily="2" charset="2"/>
                        <a:buNone/>
                      </a:pPr>
                      <a:r>
                        <a:rPr lang="en-US" sz="1600" b="0" dirty="0" smtClean="0">
                          <a:effectLst/>
                          <a:latin typeface="Arial" panose="020B0604020202020204" pitchFamily="34" charset="0"/>
                          <a:cs typeface="Arial" panose="020B0604020202020204" pitchFamily="34" charset="0"/>
                        </a:rPr>
                        <a:t>Xi </a:t>
                      </a:r>
                      <a:r>
                        <a:rPr lang="en-US" sz="1600" b="0" dirty="0" err="1" smtClean="0">
                          <a:effectLst/>
                          <a:latin typeface="Arial" panose="020B0604020202020204" pitchFamily="34" charset="0"/>
                          <a:cs typeface="Arial" panose="020B0604020202020204" pitchFamily="34" charset="0"/>
                        </a:rPr>
                        <a:t>măng</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poóc</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lăng</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bền</a:t>
                      </a:r>
                      <a:r>
                        <a:rPr lang="en-US" sz="1600" b="0" dirty="0" smtClean="0">
                          <a:effectLst/>
                          <a:latin typeface="Arial" panose="020B0604020202020204" pitchFamily="34" charset="0"/>
                          <a:cs typeface="Arial" panose="020B0604020202020204" pitchFamily="34" charset="0"/>
                        </a:rPr>
                        <a:t> sun </a:t>
                      </a:r>
                      <a:r>
                        <a:rPr lang="en-US" sz="1600" b="0" dirty="0" err="1" smtClean="0">
                          <a:effectLst/>
                          <a:latin typeface="Arial" panose="020B0604020202020204" pitchFamily="34" charset="0"/>
                          <a:cs typeface="Arial" panose="020B0604020202020204" pitchFamily="34" charset="0"/>
                        </a:rPr>
                        <a:t>phát</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Hàm lượng mất khi nung (MKN)</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8">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Arial" panose="020B0604020202020204" pitchFamily="34" charset="0"/>
                          <a:ea typeface="+mn-ea"/>
                          <a:cs typeface="Arial" panose="020B0604020202020204" pitchFamily="34" charset="0"/>
                        </a:rPr>
                        <a:t>TCVN 141:2008</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5">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TCVN 141:2023</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352796">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Hàm lượng magiê ôxyt (MgO)</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713207928"/>
                  </a:ext>
                </a:extLst>
              </a:tr>
              <a:tr h="352796">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Hàm lượng sắt ôxyt (Fe</a:t>
                      </a:r>
                      <a:r>
                        <a:rPr lang="vi-VN" sz="1600" kern="1200" baseline="-25000" dirty="0" smtClean="0">
                          <a:solidFill>
                            <a:schemeClr val="dk1"/>
                          </a:solidFill>
                          <a:effectLst/>
                          <a:latin typeface="Arial" panose="020B0604020202020204" pitchFamily="34" charset="0"/>
                          <a:ea typeface="+mn-ea"/>
                          <a:cs typeface="Arial" panose="020B0604020202020204" pitchFamily="34" charset="0"/>
                        </a:rPr>
                        <a:t>2</a:t>
                      </a:r>
                      <a:r>
                        <a:rPr lang="en-US" sz="1600" kern="1200" dirty="0" smtClean="0">
                          <a:solidFill>
                            <a:schemeClr val="dk1"/>
                          </a:solidFill>
                          <a:effectLst/>
                          <a:latin typeface="Arial" panose="020B0604020202020204" pitchFamily="34" charset="0"/>
                          <a:ea typeface="+mn-ea"/>
                          <a:cs typeface="Arial" panose="020B0604020202020204" pitchFamily="34" charset="0"/>
                        </a:rPr>
                        <a:t>O</a:t>
                      </a:r>
                      <a:r>
                        <a:rPr lang="vi-VN" sz="1600" kern="1200" baseline="-25000" dirty="0" smtClean="0">
                          <a:solidFill>
                            <a:schemeClr val="dk1"/>
                          </a:solidFill>
                          <a:effectLst/>
                          <a:latin typeface="Arial" panose="020B0604020202020204" pitchFamily="34" charset="0"/>
                          <a:ea typeface="+mn-ea"/>
                          <a:cs typeface="Arial" panose="020B0604020202020204" pitchFamily="34" charset="0"/>
                        </a:rPr>
                        <a:t>3</a:t>
                      </a:r>
                      <a:r>
                        <a:rPr lang="vi-VN" sz="1600" kern="1200" dirty="0" smtClean="0">
                          <a:solidFill>
                            <a:schemeClr val="dk1"/>
                          </a:solidFill>
                          <a:effectLst/>
                          <a:latin typeface="Arial" panose="020B0604020202020204" pitchFamily="34" charset="0"/>
                          <a:ea typeface="+mn-ea"/>
                          <a:cs typeface="Arial" panose="020B0604020202020204" pitchFamily="34" charset="0"/>
                        </a:rPr>
                        <a: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494283988"/>
                  </a:ext>
                </a:extLst>
              </a:tr>
              <a:tr h="423355">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Hàm lượng nhôm ôxyt (AI</a:t>
                      </a:r>
                      <a:r>
                        <a:rPr lang="vi-VN" sz="1600" kern="1200" baseline="-25000" dirty="0" smtClean="0">
                          <a:solidFill>
                            <a:schemeClr val="dk1"/>
                          </a:solidFill>
                          <a:effectLst/>
                          <a:latin typeface="Arial" panose="020B0604020202020204" pitchFamily="34" charset="0"/>
                          <a:ea typeface="+mn-ea"/>
                          <a:cs typeface="Arial" panose="020B0604020202020204" pitchFamily="34" charset="0"/>
                        </a:rPr>
                        <a:t>2</a:t>
                      </a:r>
                      <a:r>
                        <a:rPr lang="vi-VN" sz="1600" kern="1200" dirty="0" smtClean="0">
                          <a:solidFill>
                            <a:schemeClr val="dk1"/>
                          </a:solidFill>
                          <a:effectLst/>
                          <a:latin typeface="Arial" panose="020B0604020202020204" pitchFamily="34" charset="0"/>
                          <a:ea typeface="+mn-ea"/>
                          <a:cs typeface="Arial" panose="020B0604020202020204" pitchFamily="34" charset="0"/>
                        </a:rPr>
                        <a:t>O</a:t>
                      </a:r>
                      <a:r>
                        <a:rPr lang="vi-VN" sz="1600" kern="1200" baseline="-25000" dirty="0" smtClean="0">
                          <a:solidFill>
                            <a:schemeClr val="dk1"/>
                          </a:solidFill>
                          <a:effectLst/>
                          <a:latin typeface="Arial" panose="020B0604020202020204" pitchFamily="34" charset="0"/>
                          <a:ea typeface="+mn-ea"/>
                          <a:cs typeface="Arial" panose="020B0604020202020204" pitchFamily="34" charset="0"/>
                        </a:rPr>
                        <a:t>3</a:t>
                      </a:r>
                      <a:r>
                        <a:rPr lang="vi-VN" sz="1600" kern="1200" dirty="0" smtClean="0">
                          <a:solidFill>
                            <a:schemeClr val="dk1"/>
                          </a:solidFill>
                          <a:effectLst/>
                          <a:latin typeface="Arial" panose="020B0604020202020204" pitchFamily="34" charset="0"/>
                          <a:ea typeface="+mn-ea"/>
                          <a:cs typeface="Arial" panose="020B0604020202020204" pitchFamily="34" charset="0"/>
                        </a:rPr>
                        <a: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4201032489"/>
                  </a:ext>
                </a:extLst>
              </a:tr>
              <a:tr h="470770">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Hàm lượng anhydrit sunfuric (S</a:t>
                      </a:r>
                      <a:r>
                        <a:rPr lang="en-US" sz="1600" kern="1200" dirty="0" smtClean="0">
                          <a:solidFill>
                            <a:schemeClr val="dk1"/>
                          </a:solidFill>
                          <a:effectLst/>
                          <a:latin typeface="Arial" panose="020B0604020202020204" pitchFamily="34" charset="0"/>
                          <a:ea typeface="+mn-ea"/>
                          <a:cs typeface="Arial" panose="020B0604020202020204" pitchFamily="34" charset="0"/>
                        </a:rPr>
                        <a:t>O</a:t>
                      </a:r>
                      <a:r>
                        <a:rPr lang="vi-VN" sz="1600" kern="1200" baseline="-25000" dirty="0" smtClean="0">
                          <a:solidFill>
                            <a:schemeClr val="dk1"/>
                          </a:solidFill>
                          <a:effectLst/>
                          <a:latin typeface="Arial" panose="020B0604020202020204" pitchFamily="34" charset="0"/>
                          <a:ea typeface="+mn-ea"/>
                          <a:cs typeface="Arial" panose="020B0604020202020204" pitchFamily="34" charset="0"/>
                        </a:rPr>
                        <a:t>3</a:t>
                      </a:r>
                      <a:r>
                        <a:rPr lang="vi-VN" sz="1600" kern="1200" dirty="0" smtClean="0">
                          <a:solidFill>
                            <a:schemeClr val="dk1"/>
                          </a:solidFill>
                          <a:effectLst/>
                          <a:latin typeface="Arial" panose="020B0604020202020204" pitchFamily="34" charset="0"/>
                          <a:ea typeface="+mn-ea"/>
                          <a:cs typeface="Arial" panose="020B0604020202020204" pitchFamily="34" charset="0"/>
                        </a:rPr>
                        <a: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817809307"/>
                  </a:ext>
                </a:extLst>
              </a:tr>
              <a:tr h="395132">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Hàm lượng (C</a:t>
                      </a:r>
                      <a:r>
                        <a:rPr lang="vi-VN" sz="1600" kern="1200" baseline="-25000" dirty="0" smtClean="0">
                          <a:solidFill>
                            <a:schemeClr val="dk1"/>
                          </a:solidFill>
                          <a:effectLst/>
                          <a:latin typeface="Arial" panose="020B0604020202020204" pitchFamily="34" charset="0"/>
                          <a:ea typeface="+mn-ea"/>
                          <a:cs typeface="Arial" panose="020B0604020202020204" pitchFamily="34" charset="0"/>
                        </a:rPr>
                        <a:t>3</a:t>
                      </a:r>
                      <a:r>
                        <a:rPr lang="vi-VN" sz="1600" kern="1200" dirty="0" smtClean="0">
                          <a:solidFill>
                            <a:schemeClr val="dk1"/>
                          </a:solidFill>
                          <a:effectLst/>
                          <a:latin typeface="Arial" panose="020B0604020202020204" pitchFamily="34" charset="0"/>
                          <a:ea typeface="+mn-ea"/>
                          <a:cs typeface="Arial" panose="020B0604020202020204" pitchFamily="34" charset="0"/>
                        </a:rPr>
                        <a:t>A)</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TCVN 6067:201</a:t>
                      </a:r>
                      <a:r>
                        <a:rPr lang="en-US" sz="1600" kern="1200" dirty="0" smtClean="0">
                          <a:solidFill>
                            <a:srgbClr val="FF0000"/>
                          </a:solidFill>
                          <a:effectLst/>
                          <a:latin typeface="Arial" panose="020B0604020202020204" pitchFamily="34" charset="0"/>
                          <a:ea typeface="+mn-ea"/>
                          <a:cs typeface="Arial" panose="020B0604020202020204" pitchFamily="34" charset="0"/>
                        </a:rPr>
                        <a:t>8</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494670874"/>
                  </a:ext>
                </a:extLst>
              </a:tr>
              <a:tr h="423355">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Tổng hàm lượng (C</a:t>
                      </a:r>
                      <a:r>
                        <a:rPr lang="vi-VN" sz="1600" kern="1200" baseline="-25000" dirty="0" smtClean="0">
                          <a:solidFill>
                            <a:schemeClr val="dk1"/>
                          </a:solidFill>
                          <a:effectLst/>
                          <a:latin typeface="Arial" panose="020B0604020202020204" pitchFamily="34" charset="0"/>
                          <a:ea typeface="+mn-ea"/>
                          <a:cs typeface="Arial" panose="020B0604020202020204" pitchFamily="34" charset="0"/>
                        </a:rPr>
                        <a:t>4</a:t>
                      </a:r>
                      <a:r>
                        <a:rPr lang="vi-VN" sz="1600" kern="1200" dirty="0" smtClean="0">
                          <a:solidFill>
                            <a:schemeClr val="dk1"/>
                          </a:solidFill>
                          <a:effectLst/>
                          <a:latin typeface="Arial" panose="020B0604020202020204" pitchFamily="34" charset="0"/>
                          <a:ea typeface="+mn-ea"/>
                          <a:cs typeface="Arial" panose="020B0604020202020204" pitchFamily="34" charset="0"/>
                        </a:rPr>
                        <a:t>AF + 2C</a:t>
                      </a:r>
                      <a:r>
                        <a:rPr lang="vi-VN" sz="1600" kern="1200" baseline="-25000" dirty="0" smtClean="0">
                          <a:solidFill>
                            <a:schemeClr val="dk1"/>
                          </a:solidFill>
                          <a:effectLst/>
                          <a:latin typeface="Arial" panose="020B0604020202020204" pitchFamily="34" charset="0"/>
                          <a:ea typeface="+mn-ea"/>
                          <a:cs typeface="Arial" panose="020B0604020202020204" pitchFamily="34" charset="0"/>
                        </a:rPr>
                        <a:t>3</a:t>
                      </a:r>
                      <a:r>
                        <a:rPr lang="vi-VN" sz="1600" kern="1200" dirty="0" smtClean="0">
                          <a:solidFill>
                            <a:schemeClr val="dk1"/>
                          </a:solidFill>
                          <a:effectLst/>
                          <a:latin typeface="Arial" panose="020B0604020202020204" pitchFamily="34" charset="0"/>
                          <a:ea typeface="+mn-ea"/>
                          <a:cs typeface="Arial" panose="020B0604020202020204" pitchFamily="34" charset="0"/>
                        </a:rPr>
                        <a:t>A)</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100685403"/>
                  </a:ext>
                </a:extLst>
              </a:tr>
              <a:tr h="352796">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Hàm lượng cặn không tan (CKT)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TCVN 141:2023</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465597860"/>
                  </a:ext>
                </a:extLst>
              </a:tr>
              <a:tr h="626559">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Độ ổn định the tích, theo phương pháp Le Chatelier</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Arial" panose="020B0604020202020204" pitchFamily="34" charset="0"/>
                          <a:ea typeface="+mn-ea"/>
                          <a:cs typeface="Arial" panose="020B0604020202020204" pitchFamily="34" charset="0"/>
                        </a:rPr>
                        <a:t>TCVN 6017:2015</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Arial" panose="020B0604020202020204" pitchFamily="34" charset="0"/>
                          <a:ea typeface="+mn-ea"/>
                          <a:cs typeface="Arial" panose="020B0604020202020204" pitchFamily="34" charset="0"/>
                        </a:rPr>
                        <a:t>TCVN 6017:2015</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618131998"/>
                  </a:ext>
                </a:extLst>
              </a:tr>
              <a:tr h="381049">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Cường độ nén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effectLst/>
                          <a:latin typeface="Arial" panose="020B0604020202020204" pitchFamily="34" charset="0"/>
                          <a:ea typeface="+mn-ea"/>
                          <a:cs typeface="Arial" panose="020B0604020202020204" pitchFamily="34" charset="0"/>
                        </a:rPr>
                        <a:t>TCVN 6016:2011</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effectLst/>
                          <a:latin typeface="Arial" panose="020B0604020202020204" pitchFamily="34" charset="0"/>
                          <a:ea typeface="+mn-ea"/>
                          <a:cs typeface="Arial" panose="020B0604020202020204" pitchFamily="34" charset="0"/>
                        </a:rPr>
                        <a:t>TCVN 6016:2011</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634054683"/>
                  </a:ext>
                </a:extLst>
              </a:tr>
            </a:tbl>
          </a:graphicData>
        </a:graphic>
      </p:graphicFrame>
    </p:spTree>
    <p:extLst>
      <p:ext uri="{BB962C8B-B14F-4D97-AF65-F5344CB8AC3E}">
        <p14:creationId xmlns:p14="http://schemas.microsoft.com/office/powerpoint/2010/main" val="28226151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phụ</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gia</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cho</a:t>
            </a:r>
            <a:r>
              <a:rPr lang="en-US" sz="1600" b="1" i="1" dirty="0" smtClean="0">
                <a:latin typeface="Arial" pitchFamily="34" charset="0"/>
                <a:cs typeface="Arial" pitchFamily="34" charset="0"/>
              </a:rPr>
              <a:t>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và</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bê</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tông</a:t>
            </a:r>
            <a:endParaRPr lang="en-US" sz="1600" b="1" i="1" dirty="0">
              <a:latin typeface="Arial" pitchFamily="34" charset="0"/>
              <a:cs typeface="Arial"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307034752"/>
              </p:ext>
            </p:extLst>
          </p:nvPr>
        </p:nvGraphicFramePr>
        <p:xfrm>
          <a:off x="495300" y="1147463"/>
          <a:ext cx="8381999" cy="4948537"/>
        </p:xfrm>
        <a:graphic>
          <a:graphicData uri="http://schemas.openxmlformats.org/drawingml/2006/table">
            <a:tbl>
              <a:tblPr firstRow="1" firstCol="1" bandRow="1">
                <a:tableStyleId>{69CF1AB2-1976-4502-BF36-3FF5EA218861}</a:tableStyleId>
              </a:tblPr>
              <a:tblGrid>
                <a:gridCol w="1295399">
                  <a:extLst>
                    <a:ext uri="{9D8B030D-6E8A-4147-A177-3AD203B41FA5}">
                      <a16:colId xmlns:a16="http://schemas.microsoft.com/office/drawing/2014/main" val="1842931405"/>
                    </a:ext>
                  </a:extLst>
                </a:gridCol>
                <a:gridCol w="3276600">
                  <a:extLst>
                    <a:ext uri="{9D8B030D-6E8A-4147-A177-3AD203B41FA5}">
                      <a16:colId xmlns:a16="http://schemas.microsoft.com/office/drawing/2014/main" val="124230276"/>
                    </a:ext>
                  </a:extLst>
                </a:gridCol>
                <a:gridCol w="1981200">
                  <a:extLst>
                    <a:ext uri="{9D8B030D-6E8A-4147-A177-3AD203B41FA5}">
                      <a16:colId xmlns:a16="http://schemas.microsoft.com/office/drawing/2014/main" val="630285297"/>
                    </a:ext>
                  </a:extLst>
                </a:gridCol>
                <a:gridCol w="1828800">
                  <a:extLst>
                    <a:ext uri="{9D8B030D-6E8A-4147-A177-3AD203B41FA5}">
                      <a16:colId xmlns:a16="http://schemas.microsoft.com/office/drawing/2014/main" val="3617673207"/>
                    </a:ext>
                  </a:extLst>
                </a:gridCol>
              </a:tblGrid>
              <a:tr h="243683">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600" dirty="0" err="1" smtClean="0">
                          <a:effectLst/>
                          <a:latin typeface="Arial" panose="020B0604020202020204" pitchFamily="34" charset="0"/>
                          <a:cs typeface="Arial" panose="020B0604020202020204" pitchFamily="34" charset="0"/>
                        </a:rPr>
                        <a:t>Sản</a:t>
                      </a:r>
                      <a:r>
                        <a:rPr lang="en-US" sz="1600" baseline="0" dirty="0" smtClean="0">
                          <a:effectLst/>
                          <a:latin typeface="Arial" panose="020B0604020202020204" pitchFamily="34" charset="0"/>
                          <a:cs typeface="Arial" panose="020B0604020202020204" pitchFamily="34" charset="0"/>
                        </a:rPr>
                        <a:t> </a:t>
                      </a:r>
                      <a:r>
                        <a:rPr lang="en-US" sz="1600" baseline="0" dirty="0" err="1" smtClean="0">
                          <a:effectLst/>
                          <a:latin typeface="Arial" panose="020B0604020202020204" pitchFamily="34" charset="0"/>
                          <a:cs typeface="Arial" panose="020B0604020202020204" pitchFamily="34" charset="0"/>
                        </a:rPr>
                        <a:t>phẩm</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effectLst/>
                          <a:latin typeface="Arial" panose="020B0604020202020204" pitchFamily="34" charset="0"/>
                          <a:ea typeface="+mn-ea"/>
                          <a:cs typeface="Arial" panose="020B0604020202020204" pitchFamily="34" charset="0"/>
                        </a:rPr>
                        <a:t>Chỉ</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tiêu</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kỹ</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thuật</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43683">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263575">
                <a:tc rowSpan="9">
                  <a:txBody>
                    <a:bodyPr/>
                    <a:lstStyle/>
                    <a:p>
                      <a:pPr marL="0" marR="0" indent="0">
                        <a:spcBef>
                          <a:spcPts val="600"/>
                        </a:spcBef>
                        <a:spcAft>
                          <a:spcPts val="600"/>
                        </a:spcAft>
                        <a:buFont typeface="Wingdings" panose="05000000000000000000" pitchFamily="2" charset="2"/>
                        <a:buNone/>
                      </a:pPr>
                      <a:r>
                        <a:rPr lang="en-US" sz="1600" b="0" dirty="0" err="1" smtClean="0">
                          <a:effectLst/>
                          <a:latin typeface="Arial" panose="020B0604020202020204" pitchFamily="34" charset="0"/>
                          <a:cs typeface="Arial" panose="020B0604020202020204" pitchFamily="34" charset="0"/>
                        </a:rPr>
                        <a:t>Thạch</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cao</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Phospho</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dùng</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để</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sản</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xuất</a:t>
                      </a:r>
                      <a:r>
                        <a:rPr lang="en-US" sz="1600" b="0" dirty="0" smtClean="0">
                          <a:effectLst/>
                          <a:latin typeface="Arial" panose="020B0604020202020204" pitchFamily="34" charset="0"/>
                          <a:cs typeface="Arial" panose="020B0604020202020204" pitchFamily="34" charset="0"/>
                        </a:rPr>
                        <a:t> xi </a:t>
                      </a:r>
                      <a:r>
                        <a:rPr lang="en-US" sz="1600" b="0" dirty="0" err="1" smtClean="0">
                          <a:effectLst/>
                          <a:latin typeface="Arial" panose="020B0604020202020204" pitchFamily="34" charset="0"/>
                          <a:cs typeface="Arial" panose="020B0604020202020204" pitchFamily="34" charset="0"/>
                        </a:rPr>
                        <a:t>măng</a:t>
                      </a:r>
                      <a:r>
                        <a:rPr lang="en-US" sz="1600" b="0" dirty="0" smtClean="0">
                          <a:effectLst/>
                          <a:latin typeface="Arial" panose="020B0604020202020204" pitchFamily="34" charset="0"/>
                          <a:cs typeface="Arial" panose="020B0604020202020204" pitchFamily="34" charset="0"/>
                        </a:rPr>
                        <a:t> </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CaS</a:t>
                      </a:r>
                      <a:r>
                        <a:rPr lang="en-US" sz="1600" kern="1200" dirty="0" smtClean="0">
                          <a:solidFill>
                            <a:schemeClr val="dk1"/>
                          </a:solidFill>
                          <a:effectLst/>
                          <a:latin typeface="+mn-lt"/>
                          <a:ea typeface="+mn-ea"/>
                          <a:cs typeface="+mn-cs"/>
                        </a:rPr>
                        <a:t>O</a:t>
                      </a:r>
                      <a:r>
                        <a:rPr lang="en-US" sz="1600" kern="1200" baseline="-25000" dirty="0" smtClean="0">
                          <a:solidFill>
                            <a:schemeClr val="dk1"/>
                          </a:solidFill>
                          <a:effectLst/>
                          <a:latin typeface="+mn-lt"/>
                          <a:ea typeface="+mn-ea"/>
                          <a:cs typeface="+mn-cs"/>
                        </a:rPr>
                        <a:t>4</a:t>
                      </a:r>
                      <a:r>
                        <a:rPr lang="vi-VN" sz="1600" kern="1200" dirty="0" smtClean="0">
                          <a:solidFill>
                            <a:schemeClr val="dk1"/>
                          </a:solidFill>
                          <a:effectLst/>
                          <a:latin typeface="+mn-lt"/>
                          <a:ea typeface="+mn-ea"/>
                          <a:cs typeface="+mn-cs"/>
                        </a:rPr>
                        <a:t>.2H</a:t>
                      </a:r>
                      <a:r>
                        <a:rPr lang="vi-VN" sz="1600" kern="1200" baseline="-25000" dirty="0" smtClean="0">
                          <a:solidFill>
                            <a:schemeClr val="dk1"/>
                          </a:solidFill>
                          <a:effectLst/>
                          <a:latin typeface="+mn-lt"/>
                          <a:ea typeface="+mn-ea"/>
                          <a:cs typeface="+mn-cs"/>
                        </a:rPr>
                        <a:t>2</a:t>
                      </a:r>
                      <a:r>
                        <a:rPr lang="en-US" sz="1600" kern="1200" dirty="0" smtClean="0">
                          <a:solidFill>
                            <a:schemeClr val="dk1"/>
                          </a:solidFill>
                          <a:effectLst/>
                          <a:latin typeface="+mn-lt"/>
                          <a:ea typeface="+mn-ea"/>
                          <a:cs typeface="+mn-cs"/>
                        </a:rPr>
                        <a:t>O</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9807:2013</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9807:2013</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504751">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phospho pentoxide hòa tan (P</a:t>
                      </a:r>
                      <a:r>
                        <a:rPr lang="vi-VN" sz="1600" kern="1200" baseline="-25000" dirty="0" smtClean="0">
                          <a:solidFill>
                            <a:schemeClr val="dk1"/>
                          </a:solidFill>
                          <a:effectLst/>
                          <a:latin typeface="+mn-lt"/>
                          <a:ea typeface="+mn-ea"/>
                          <a:cs typeface="+mn-cs"/>
                        </a:rPr>
                        <a:t>2</a:t>
                      </a:r>
                      <a:r>
                        <a:rPr lang="vi-VN" sz="1600" kern="1200" dirty="0" smtClean="0">
                          <a:solidFill>
                            <a:schemeClr val="dk1"/>
                          </a:solidFill>
                          <a:effectLst/>
                          <a:latin typeface="+mn-lt"/>
                          <a:ea typeface="+mn-ea"/>
                          <a:cs typeface="+mn-cs"/>
                        </a:rPr>
                        <a:t>O</a:t>
                      </a:r>
                      <a:r>
                        <a:rPr lang="vi-VN" sz="1600" kern="1200" baseline="-25000" dirty="0" smtClean="0">
                          <a:solidFill>
                            <a:schemeClr val="dk1"/>
                          </a:solidFill>
                          <a:effectLst/>
                          <a:latin typeface="+mn-lt"/>
                          <a:ea typeface="+mn-ea"/>
                          <a:cs typeface="+mn-cs"/>
                        </a:rPr>
                        <a:t>5</a:t>
                      </a:r>
                      <a:r>
                        <a:rPr lang="vi-VN" sz="1600" kern="1200" dirty="0" smtClean="0">
                          <a:solidFill>
                            <a:schemeClr val="dk1"/>
                          </a:solidFill>
                          <a:effectLst/>
                          <a:latin typeface="+mn-lt"/>
                          <a:ea typeface="+mn-ea"/>
                          <a:cs typeface="+mn-cs"/>
                        </a:rPr>
                        <a:t> hòa tan)</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4">
                  <a:txBody>
                    <a:bodyPr/>
                    <a:lstStyle/>
                    <a:p>
                      <a:r>
                        <a:rPr lang="vi-VN" sz="1600" kern="1200" dirty="0" smtClean="0">
                          <a:solidFill>
                            <a:schemeClr val="dk1"/>
                          </a:solidFill>
                          <a:effectLst/>
                          <a:latin typeface="+mn-lt"/>
                          <a:ea typeface="+mn-ea"/>
                          <a:cs typeface="+mn-cs"/>
                        </a:rPr>
                        <a:t>Phụ lục A</a:t>
                      </a:r>
                      <a:endParaRPr lang="en-US" sz="1600" kern="1200" dirty="0" smtClean="0">
                        <a:solidFill>
                          <a:schemeClr val="dk1"/>
                        </a:solidFill>
                        <a:effectLst/>
                        <a:latin typeface="+mn-lt"/>
                        <a:ea typeface="+mn-ea"/>
                        <a:cs typeface="+mn-cs"/>
                      </a:endParaRPr>
                    </a:p>
                    <a:p>
                      <a:r>
                        <a:rPr lang="vi-VN" sz="1600" kern="1200" dirty="0" smtClean="0">
                          <a:solidFill>
                            <a:schemeClr val="dk1"/>
                          </a:solidFill>
                          <a:effectLst/>
                          <a:latin typeface="+mn-lt"/>
                          <a:ea typeface="+mn-ea"/>
                          <a:cs typeface="+mn-cs"/>
                        </a:rPr>
                        <a:t>TCVN 11833:2017</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4">
                  <a:txBody>
                    <a:bodyPr/>
                    <a:lstStyle/>
                    <a:p>
                      <a:r>
                        <a:rPr lang="vi-VN" sz="1600" kern="1200" dirty="0" smtClean="0">
                          <a:solidFill>
                            <a:schemeClr val="dk1"/>
                          </a:solidFill>
                          <a:effectLst/>
                          <a:latin typeface="+mn-lt"/>
                          <a:ea typeface="+mn-ea"/>
                          <a:cs typeface="+mn-cs"/>
                        </a:rPr>
                        <a:t>Phụ lục A</a:t>
                      </a:r>
                      <a:endParaRPr lang="en-US" sz="1600" kern="1200" dirty="0" smtClean="0">
                        <a:solidFill>
                          <a:schemeClr val="dk1"/>
                        </a:solidFill>
                        <a:effectLst/>
                        <a:latin typeface="+mn-lt"/>
                        <a:ea typeface="+mn-ea"/>
                        <a:cs typeface="+mn-cs"/>
                      </a:endParaRPr>
                    </a:p>
                    <a:p>
                      <a:r>
                        <a:rPr lang="vi-VN" sz="1600" kern="1200" dirty="0" smtClean="0">
                          <a:solidFill>
                            <a:schemeClr val="dk1"/>
                          </a:solidFill>
                          <a:effectLst/>
                          <a:latin typeface="+mn-lt"/>
                          <a:ea typeface="+mn-ea"/>
                          <a:cs typeface="+mn-cs"/>
                        </a:rPr>
                        <a:t>TCVN 11833:2017</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713207928"/>
                  </a:ext>
                </a:extLst>
              </a:tr>
              <a:tr h="474366">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phospho pentoxide tổng (P</a:t>
                      </a:r>
                      <a:r>
                        <a:rPr lang="vi-VN" sz="1600" kern="1200" baseline="-25000" dirty="0" smtClean="0">
                          <a:solidFill>
                            <a:schemeClr val="dk1"/>
                          </a:solidFill>
                          <a:effectLst/>
                          <a:latin typeface="+mn-lt"/>
                          <a:ea typeface="+mn-ea"/>
                          <a:cs typeface="+mn-cs"/>
                        </a:rPr>
                        <a:t>2</a:t>
                      </a:r>
                      <a:r>
                        <a:rPr lang="en-US" sz="1600" kern="1200" dirty="0" smtClean="0">
                          <a:solidFill>
                            <a:schemeClr val="dk1"/>
                          </a:solidFill>
                          <a:effectLst/>
                          <a:latin typeface="+mn-lt"/>
                          <a:ea typeface="+mn-ea"/>
                          <a:cs typeface="+mn-cs"/>
                        </a:rPr>
                        <a:t>O</a:t>
                      </a:r>
                      <a:r>
                        <a:rPr lang="vi-VN" sz="1600" kern="1200" baseline="-25000" dirty="0" smtClean="0">
                          <a:solidFill>
                            <a:schemeClr val="dk1"/>
                          </a:solidFill>
                          <a:effectLst/>
                          <a:latin typeface="+mn-lt"/>
                          <a:ea typeface="+mn-ea"/>
                          <a:cs typeface="+mn-cs"/>
                        </a:rPr>
                        <a:t>5</a:t>
                      </a:r>
                      <a:r>
                        <a:rPr lang="vi-VN" sz="1600" kern="1200" dirty="0" smtClean="0">
                          <a:solidFill>
                            <a:schemeClr val="dk1"/>
                          </a:solidFill>
                          <a:effectLst/>
                          <a:latin typeface="+mn-lt"/>
                          <a:ea typeface="+mn-ea"/>
                          <a:cs typeface="+mn-cs"/>
                        </a:rPr>
                        <a:t> tổng)</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494283988"/>
                  </a:ext>
                </a:extLst>
              </a:tr>
              <a:tr h="480296">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fluoride tan trong nước (F-hòa tan)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4201032489"/>
                  </a:ext>
                </a:extLst>
              </a:tr>
              <a:tr h="380228">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fluoride tổng (F-tổng)</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817809307"/>
                  </a:ext>
                </a:extLst>
              </a:tr>
              <a:tr h="384345">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pH</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9339:2012</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9339:2012</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494670874"/>
                  </a:ext>
                </a:extLst>
              </a:tr>
              <a:tr h="574016">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Chỉ số hoạt độ phóng xạ an toàn (</a:t>
                      </a:r>
                      <a:r>
                        <a:rPr lang="en-US" sz="1600" kern="1200" dirty="0" smtClean="0">
                          <a:solidFill>
                            <a:schemeClr val="dk1"/>
                          </a:solidFill>
                          <a:effectLst/>
                          <a:latin typeface="+mn-lt"/>
                          <a:ea typeface="+mn-ea"/>
                          <a:cs typeface="+mn-cs"/>
                        </a:rPr>
                        <a:t>I</a:t>
                      </a:r>
                      <a:r>
                        <a:rPr lang="vi-VN" sz="1600" kern="1200" dirty="0" smtClean="0">
                          <a:solidFill>
                            <a:schemeClr val="dk1"/>
                          </a:solidFill>
                          <a:effectLst/>
                          <a:latin typeface="+mn-lt"/>
                          <a:ea typeface="+mn-ea"/>
                          <a:cs typeface="+mn-cs"/>
                        </a:rPr>
                        <a: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Phụ lục D - TCVN 11833:2017</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Phụ lục D TCVN 11833:2017</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100685403"/>
                  </a:ext>
                </a:extLst>
              </a:tr>
              <a:tr h="800493">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Chênh lệch thời gian kết thúc đông kết so với xi măng đối chứng</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6017:2015</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6017:2015</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465597860"/>
                  </a:ext>
                </a:extLst>
              </a:tr>
              <a:tr h="578089">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mn-lt"/>
                          <a:ea typeface="+mn-ea"/>
                          <a:cs typeface="+mn-cs"/>
                        </a:rPr>
                        <a:t>Mức ăn mòn c</a:t>
                      </a:r>
                      <a:r>
                        <a:rPr lang="en-US" sz="1600" kern="1200" dirty="0" err="1" smtClean="0">
                          <a:solidFill>
                            <a:srgbClr val="FF0000"/>
                          </a:solidFill>
                          <a:effectLst/>
                          <a:latin typeface="+mn-lt"/>
                          <a:ea typeface="+mn-ea"/>
                          <a:cs typeface="+mn-cs"/>
                        </a:rPr>
                        <a:t>ốt</a:t>
                      </a:r>
                      <a:r>
                        <a:rPr lang="en-US" sz="1600" kern="1200" dirty="0" smtClean="0">
                          <a:solidFill>
                            <a:srgbClr val="FF0000"/>
                          </a:solidFill>
                          <a:effectLst/>
                          <a:latin typeface="+mn-lt"/>
                          <a:ea typeface="+mn-ea"/>
                          <a:cs typeface="+mn-cs"/>
                        </a:rPr>
                        <a:t> </a:t>
                      </a:r>
                      <a:r>
                        <a:rPr lang="vi-VN" sz="1600" kern="1200" dirty="0" smtClean="0">
                          <a:solidFill>
                            <a:srgbClr val="FF0000"/>
                          </a:solidFill>
                          <a:effectLst/>
                          <a:latin typeface="+mn-lt"/>
                          <a:ea typeface="+mn-ea"/>
                          <a:cs typeface="+mn-cs"/>
                        </a:rPr>
                        <a:t>thép so với xi măng đối chứng</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rgbClr val="FF0000"/>
                          </a:solidFill>
                          <a:effectLst/>
                          <a:latin typeface="+mn-lt"/>
                          <a:ea typeface="+mn-ea"/>
                          <a:cs typeface="+mn-cs"/>
                        </a:rPr>
                        <a:t>Phụ lục B - TCVN 11833:2017</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Bỏ</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618131998"/>
                  </a:ext>
                </a:extLst>
              </a:tr>
            </a:tbl>
          </a:graphicData>
        </a:graphic>
      </p:graphicFrame>
    </p:spTree>
    <p:extLst>
      <p:ext uri="{BB962C8B-B14F-4D97-AF65-F5344CB8AC3E}">
        <p14:creationId xmlns:p14="http://schemas.microsoft.com/office/powerpoint/2010/main" val="14948095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phụ</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gia</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cho</a:t>
            </a:r>
            <a:r>
              <a:rPr lang="en-US" sz="1600" b="1" i="1" dirty="0" smtClean="0">
                <a:latin typeface="Arial" pitchFamily="34" charset="0"/>
                <a:cs typeface="Arial" pitchFamily="34" charset="0"/>
              </a:rPr>
              <a:t>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và</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bê</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tông</a:t>
            </a:r>
            <a:endParaRPr lang="en-US" sz="1600" b="1" i="1" dirty="0">
              <a:latin typeface="Arial" pitchFamily="34" charset="0"/>
              <a:cs typeface="Arial"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998726003"/>
              </p:ext>
            </p:extLst>
          </p:nvPr>
        </p:nvGraphicFramePr>
        <p:xfrm>
          <a:off x="533401" y="1071263"/>
          <a:ext cx="8381999" cy="4781654"/>
        </p:xfrm>
        <a:graphic>
          <a:graphicData uri="http://schemas.openxmlformats.org/drawingml/2006/table">
            <a:tbl>
              <a:tblPr firstRow="1" firstCol="1" bandRow="1">
                <a:tableStyleId>{69CF1AB2-1976-4502-BF36-3FF5EA218861}</a:tableStyleId>
              </a:tblPr>
              <a:tblGrid>
                <a:gridCol w="1371599">
                  <a:extLst>
                    <a:ext uri="{9D8B030D-6E8A-4147-A177-3AD203B41FA5}">
                      <a16:colId xmlns:a16="http://schemas.microsoft.com/office/drawing/2014/main" val="1842931405"/>
                    </a:ext>
                  </a:extLst>
                </a:gridCol>
                <a:gridCol w="3396143">
                  <a:extLst>
                    <a:ext uri="{9D8B030D-6E8A-4147-A177-3AD203B41FA5}">
                      <a16:colId xmlns:a16="http://schemas.microsoft.com/office/drawing/2014/main" val="124230276"/>
                    </a:ext>
                  </a:extLst>
                </a:gridCol>
                <a:gridCol w="1785457">
                  <a:extLst>
                    <a:ext uri="{9D8B030D-6E8A-4147-A177-3AD203B41FA5}">
                      <a16:colId xmlns:a16="http://schemas.microsoft.com/office/drawing/2014/main" val="630285297"/>
                    </a:ext>
                  </a:extLst>
                </a:gridCol>
                <a:gridCol w="1828800">
                  <a:extLst>
                    <a:ext uri="{9D8B030D-6E8A-4147-A177-3AD203B41FA5}">
                      <a16:colId xmlns:a16="http://schemas.microsoft.com/office/drawing/2014/main" val="3617673207"/>
                    </a:ext>
                  </a:extLst>
                </a:gridCol>
              </a:tblGrid>
              <a:tr h="250523">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600" dirty="0" err="1" smtClean="0">
                          <a:effectLst/>
                          <a:latin typeface="Arial" panose="020B0604020202020204" pitchFamily="34" charset="0"/>
                          <a:cs typeface="Arial" panose="020B0604020202020204" pitchFamily="34" charset="0"/>
                        </a:rPr>
                        <a:t>Sản</a:t>
                      </a:r>
                      <a:r>
                        <a:rPr lang="en-US" sz="1600" baseline="0" dirty="0" smtClean="0">
                          <a:effectLst/>
                          <a:latin typeface="Arial" panose="020B0604020202020204" pitchFamily="34" charset="0"/>
                          <a:cs typeface="Arial" panose="020B0604020202020204" pitchFamily="34" charset="0"/>
                        </a:rPr>
                        <a:t> </a:t>
                      </a:r>
                      <a:r>
                        <a:rPr lang="en-US" sz="1600" baseline="0" dirty="0" err="1" smtClean="0">
                          <a:effectLst/>
                          <a:latin typeface="Arial" panose="020B0604020202020204" pitchFamily="34" charset="0"/>
                          <a:cs typeface="Arial" panose="020B0604020202020204" pitchFamily="34" charset="0"/>
                        </a:rPr>
                        <a:t>phẩm</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effectLst/>
                          <a:latin typeface="Arial" panose="020B0604020202020204" pitchFamily="34" charset="0"/>
                          <a:ea typeface="+mn-ea"/>
                          <a:cs typeface="Arial" panose="020B0604020202020204" pitchFamily="34" charset="0"/>
                        </a:rPr>
                        <a:t>Chỉ</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tiêu</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kỹ</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thuật</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50523">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270973">
                <a:tc rowSpan="4">
                  <a:txBody>
                    <a:bodyPr/>
                    <a:lstStyle/>
                    <a:p>
                      <a:pPr marL="0" marR="0" indent="0">
                        <a:spcBef>
                          <a:spcPts val="600"/>
                        </a:spcBef>
                        <a:spcAft>
                          <a:spcPts val="600"/>
                        </a:spcAft>
                        <a:buFont typeface="Wingdings" panose="05000000000000000000" pitchFamily="2" charset="2"/>
                        <a:buNone/>
                      </a:pPr>
                      <a:r>
                        <a:rPr lang="en-US" sz="1600" b="0" dirty="0" err="1" smtClean="0">
                          <a:effectLst/>
                          <a:latin typeface="Arial" panose="020B0604020202020204" pitchFamily="34" charset="0"/>
                          <a:cs typeface="Arial" panose="020B0604020202020204" pitchFamily="34" charset="0"/>
                        </a:rPr>
                        <a:t>Xỉ</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hạt</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lò</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cao</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dùng</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để</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sản</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xuất</a:t>
                      </a:r>
                      <a:r>
                        <a:rPr lang="en-US" sz="1600" b="0" dirty="0" smtClean="0">
                          <a:effectLst/>
                          <a:latin typeface="Arial" panose="020B0604020202020204" pitchFamily="34" charset="0"/>
                          <a:cs typeface="Arial" panose="020B0604020202020204" pitchFamily="34" charset="0"/>
                        </a:rPr>
                        <a:t> xi </a:t>
                      </a:r>
                      <a:r>
                        <a:rPr lang="en-US" sz="1600" b="0" dirty="0" err="1" smtClean="0">
                          <a:effectLst/>
                          <a:latin typeface="Arial" panose="020B0604020202020204" pitchFamily="34" charset="0"/>
                          <a:cs typeface="Arial" panose="020B0604020202020204" pitchFamily="34" charset="0"/>
                        </a:rPr>
                        <a:t>măng</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Hệ số kiềm tính K</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4315:2007</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4315:2007</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366518">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Chỉ số hoạt tính cường độ</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r>
                        <a:rPr lang="vi-VN" sz="1600" kern="1200" dirty="0" smtClean="0">
                          <a:solidFill>
                            <a:schemeClr val="dk1"/>
                          </a:solidFill>
                          <a:effectLst/>
                          <a:latin typeface="+mn-lt"/>
                          <a:ea typeface="+mn-ea"/>
                          <a:cs typeface="+mn-cs"/>
                        </a:rPr>
                        <a:t>TCVN 4315:2007</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r>
                        <a:rPr lang="vi-VN" sz="1600" kern="1200" dirty="0" smtClean="0">
                          <a:solidFill>
                            <a:schemeClr val="dk1"/>
                          </a:solidFill>
                          <a:effectLst/>
                          <a:latin typeface="+mn-lt"/>
                          <a:ea typeface="+mn-ea"/>
                          <a:cs typeface="+mn-cs"/>
                        </a:rPr>
                        <a:t>TCVN 4315:2007</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713207928"/>
                  </a:ext>
                </a:extLst>
              </a:tr>
              <a:tr h="438912">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magiê oxit (MgO)</a:t>
                      </a:r>
                      <a:endParaRPr lang="en-US" sz="1600" dirty="0">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solidFill>
                            <a:schemeClr val="tx1"/>
                          </a:solidFill>
                          <a:effectLst/>
                          <a:latin typeface="+mn-lt"/>
                          <a:ea typeface="Times New Roman" panose="02020603050405020304" pitchFamily="18" charset="0"/>
                          <a:cs typeface="Arial" panose="020B0604020202020204" pitchFamily="34" charset="0"/>
                        </a:rPr>
                        <a:t>TCVN 8265:2009</a:t>
                      </a: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141:2023</a:t>
                      </a:r>
                      <a:endParaRPr lang="en-US" sz="1600" dirty="0" smtClean="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494283988"/>
                  </a:ext>
                </a:extLst>
              </a:tr>
              <a:tr h="493777">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mn-lt"/>
                          <a:ea typeface="+mn-ea"/>
                          <a:cs typeface="+mn-cs"/>
                        </a:rPr>
                        <a:t>Chỉ số hoạt độ phóng xạ an toàn, l</a:t>
                      </a:r>
                      <a:r>
                        <a:rPr lang="vi-VN" sz="1600" kern="1200" baseline="-25000" dirty="0" smtClean="0">
                          <a:solidFill>
                            <a:srgbClr val="FF0000"/>
                          </a:solidFill>
                          <a:effectLst/>
                          <a:latin typeface="+mn-lt"/>
                          <a:ea typeface="+mn-ea"/>
                          <a:cs typeface="+mn-cs"/>
                        </a:rPr>
                        <a:t>1</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mn-lt"/>
                          <a:ea typeface="+mn-ea"/>
                          <a:cs typeface="+mn-cs"/>
                        </a:rPr>
                        <a:t>Phụ lục A - TCVN 12249:2018</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4201032489"/>
                  </a:ext>
                </a:extLst>
              </a:tr>
              <a:tr h="548640">
                <a:tc rowSpan="6">
                  <a:txBody>
                    <a:bodyPr/>
                    <a:lstStyle/>
                    <a:p>
                      <a:pPr marL="0" marR="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0" dirty="0" err="1" smtClean="0">
                          <a:effectLst/>
                          <a:latin typeface="Arial" panose="020B0604020202020204" pitchFamily="34" charset="0"/>
                          <a:cs typeface="Arial" panose="020B0604020202020204" pitchFamily="34" charset="0"/>
                        </a:rPr>
                        <a:t>Xỉ</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hạt</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lò</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cao</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nghiền</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mịn</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dùng</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cho</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bê</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tông</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và</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vữa</a:t>
                      </a:r>
                      <a:endParaRPr lang="en-US" sz="1600" b="0" dirty="0" smtClean="0">
                        <a:effectLst/>
                        <a:latin typeface="Arial" panose="020B0604020202020204" pitchFamily="34" charset="0"/>
                        <a:ea typeface="Times New Roman" panose="02020603050405020304" pitchFamily="18" charset="0"/>
                        <a:cs typeface="Arial" panose="020B0604020202020204" pitchFamily="34" charset="0"/>
                      </a:endParaRPr>
                    </a:p>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Chỉ số hoạt tính cường độ, %</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Ph</a:t>
                      </a:r>
                      <a:r>
                        <a:rPr lang="en-US" sz="1600" kern="1200" dirty="0" smtClean="0">
                          <a:solidFill>
                            <a:schemeClr val="dk1"/>
                          </a:solidFill>
                          <a:effectLst/>
                          <a:latin typeface="+mn-lt"/>
                          <a:ea typeface="+mn-ea"/>
                          <a:cs typeface="+mn-cs"/>
                        </a:rPr>
                        <a:t>ụ</a:t>
                      </a:r>
                      <a:r>
                        <a:rPr lang="vi-VN" sz="1600" kern="1200" dirty="0" smtClean="0">
                          <a:solidFill>
                            <a:schemeClr val="dk1"/>
                          </a:solidFill>
                          <a:effectLst/>
                          <a:latin typeface="+mn-lt"/>
                          <a:ea typeface="+mn-ea"/>
                          <a:cs typeface="+mn-cs"/>
                        </a:rPr>
                        <a:t> l</a:t>
                      </a:r>
                      <a:r>
                        <a:rPr lang="en-US" sz="1600" kern="1200" dirty="0" smtClean="0">
                          <a:solidFill>
                            <a:schemeClr val="dk1"/>
                          </a:solidFill>
                          <a:effectLst/>
                          <a:latin typeface="+mn-lt"/>
                          <a:ea typeface="+mn-ea"/>
                          <a:cs typeface="+mn-cs"/>
                        </a:rPr>
                        <a:t>ụ</a:t>
                      </a:r>
                      <a:r>
                        <a:rPr lang="vi-VN" sz="1600" kern="1200" dirty="0" smtClean="0">
                          <a:solidFill>
                            <a:schemeClr val="dk1"/>
                          </a:solidFill>
                          <a:effectLst/>
                          <a:latin typeface="+mn-lt"/>
                          <a:ea typeface="+mn-ea"/>
                          <a:cs typeface="+mn-cs"/>
                        </a:rPr>
                        <a:t>c A - TCVN 11586:2016</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Phụ lục A - TCVN 11586:2016</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817809307"/>
                  </a:ext>
                </a:extLst>
              </a:tr>
              <a:tr h="348228">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magiê oxit (MgO)</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8265:2009</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8265:2009</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494670874"/>
                  </a:ext>
                </a:extLst>
              </a:tr>
              <a:tr h="533400">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anhydric sunfuric (S</a:t>
                      </a:r>
                      <a:r>
                        <a:rPr lang="en-US" sz="1600" kern="1200" dirty="0" smtClean="0">
                          <a:solidFill>
                            <a:schemeClr val="dk1"/>
                          </a:solidFill>
                          <a:effectLst/>
                          <a:latin typeface="+mn-lt"/>
                          <a:ea typeface="+mn-ea"/>
                          <a:cs typeface="+mn-cs"/>
                        </a:rPr>
                        <a:t>O</a:t>
                      </a:r>
                      <a:r>
                        <a:rPr lang="vi-VN" sz="1600" kern="1200" baseline="-25000" dirty="0" smtClean="0">
                          <a:solidFill>
                            <a:schemeClr val="dk1"/>
                          </a:solidFill>
                          <a:effectLst/>
                          <a:latin typeface="+mn-lt"/>
                          <a:ea typeface="+mn-ea"/>
                          <a:cs typeface="+mn-cs"/>
                        </a:rPr>
                        <a:t>3</a:t>
                      </a:r>
                      <a:r>
                        <a:rPr lang="vi-VN" sz="1600" kern="1200" dirty="0" smtClean="0">
                          <a:solidFill>
                            <a:schemeClr val="dk1"/>
                          </a:solidFill>
                          <a:effectLst/>
                          <a:latin typeface="+mn-lt"/>
                          <a:ea typeface="+mn-ea"/>
                          <a:cs typeface="+mn-cs"/>
                        </a:rPr>
                        <a: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100685403"/>
                  </a:ext>
                </a:extLst>
              </a:tr>
              <a:tr h="304800">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ion clorua (CI)</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141:2008</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141:2023</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465597860"/>
                  </a:ext>
                </a:extLst>
              </a:tr>
              <a:tr h="381000">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mất khi nung (MKN)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11586:2016</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11586:2016</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618131998"/>
                  </a:ext>
                </a:extLst>
              </a:tr>
              <a:tr h="381049">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r>
                        <a:rPr lang="vi-VN" sz="1600" kern="1200" dirty="0" smtClean="0">
                          <a:solidFill>
                            <a:srgbClr val="FF0000"/>
                          </a:solidFill>
                          <a:effectLst/>
                          <a:latin typeface="+mn-lt"/>
                          <a:ea typeface="+mn-ea"/>
                          <a:cs typeface="+mn-cs"/>
                        </a:rPr>
                        <a:t>Chỉ số hoạt độ phóng xạ an toàn, I</a:t>
                      </a:r>
                      <a:r>
                        <a:rPr lang="vi-VN" sz="1600" kern="1200" baseline="-25000" dirty="0" smtClean="0">
                          <a:solidFill>
                            <a:srgbClr val="FF0000"/>
                          </a:solidFill>
                          <a:effectLst/>
                          <a:latin typeface="+mn-lt"/>
                          <a:ea typeface="+mn-ea"/>
                          <a:cs typeface="+mn-cs"/>
                        </a:rPr>
                        <a:t>1</a:t>
                      </a:r>
                      <a:endParaRPr lang="en-US" sz="1600" dirty="0">
                        <a:solidFill>
                          <a:srgbClr val="FF0000"/>
                        </a:solidFill>
                      </a:endParaRPr>
                    </a:p>
                  </a:txBody>
                  <a:tcPr marL="66583" marR="66583" marT="0" marB="0" anchor="ctr"/>
                </a:tc>
                <a:tc>
                  <a:txBody>
                    <a:bodyPr/>
                    <a:lstStyle/>
                    <a:p>
                      <a:pPr algn="ctr"/>
                      <a:r>
                        <a:rPr lang="en-US" sz="1600" dirty="0" err="1" smtClean="0">
                          <a:solidFill>
                            <a:srgbClr val="FF0000"/>
                          </a:solidFill>
                          <a:latin typeface="Arial" panose="020B0604020202020204" pitchFamily="34" charset="0"/>
                          <a:cs typeface="Arial" panose="020B0604020202020204" pitchFamily="34" charset="0"/>
                        </a:rPr>
                        <a:t>Không</a:t>
                      </a:r>
                      <a:r>
                        <a:rPr lang="en-US" sz="1600" baseline="0" dirty="0" smtClean="0">
                          <a:solidFill>
                            <a:srgbClr val="FF0000"/>
                          </a:solidFill>
                          <a:latin typeface="Arial" panose="020B0604020202020204" pitchFamily="34" charset="0"/>
                          <a:cs typeface="Arial" panose="020B0604020202020204" pitchFamily="34" charset="0"/>
                        </a:rPr>
                        <a:t> </a:t>
                      </a:r>
                      <a:r>
                        <a:rPr lang="en-US" sz="1600" baseline="0" dirty="0" err="1" smtClean="0">
                          <a:solidFill>
                            <a:srgbClr val="FF0000"/>
                          </a:solidFill>
                          <a:latin typeface="Arial" panose="020B0604020202020204" pitchFamily="34" charset="0"/>
                          <a:cs typeface="Arial" panose="020B0604020202020204" pitchFamily="34" charset="0"/>
                        </a:rPr>
                        <a:t>có</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r>
                        <a:rPr lang="vi-VN" sz="1600" kern="1200" dirty="0" smtClean="0">
                          <a:solidFill>
                            <a:srgbClr val="FF0000"/>
                          </a:solidFill>
                          <a:effectLst/>
                          <a:latin typeface="+mn-lt"/>
                          <a:ea typeface="+mn-ea"/>
                          <a:cs typeface="+mn-cs"/>
                        </a:rPr>
                        <a:t>Phụ lục A - TCVN 12249:2018</a:t>
                      </a:r>
                      <a:endParaRPr lang="en-US" sz="1600" dirty="0">
                        <a:solidFill>
                          <a:srgbClr val="FF0000"/>
                        </a:solidFill>
                      </a:endParaRPr>
                    </a:p>
                  </a:txBody>
                  <a:tcPr marL="66583" marR="66583" marT="0" marB="0" anchor="ctr"/>
                </a:tc>
                <a:extLst>
                  <a:ext uri="{0D108BD9-81ED-4DB2-BD59-A6C34878D82A}">
                    <a16:rowId xmlns:a16="http://schemas.microsoft.com/office/drawing/2014/main" val="634054683"/>
                  </a:ext>
                </a:extLst>
              </a:tr>
            </a:tbl>
          </a:graphicData>
        </a:graphic>
      </p:graphicFrame>
    </p:spTree>
    <p:extLst>
      <p:ext uri="{BB962C8B-B14F-4D97-AF65-F5344CB8AC3E}">
        <p14:creationId xmlns:p14="http://schemas.microsoft.com/office/powerpoint/2010/main" val="313356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phụ</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gia</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cho</a:t>
            </a:r>
            <a:r>
              <a:rPr lang="en-US" sz="1600" b="1" i="1" dirty="0" smtClean="0">
                <a:latin typeface="Arial" pitchFamily="34" charset="0"/>
                <a:cs typeface="Arial" pitchFamily="34" charset="0"/>
              </a:rPr>
              <a:t>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và</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bê</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tông</a:t>
            </a:r>
            <a:endParaRPr lang="en-US" sz="1600" b="1" i="1" dirty="0">
              <a:latin typeface="Arial" pitchFamily="34" charset="0"/>
              <a:cs typeface="Arial"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4176780007"/>
              </p:ext>
            </p:extLst>
          </p:nvPr>
        </p:nvGraphicFramePr>
        <p:xfrm>
          <a:off x="457200" y="1348632"/>
          <a:ext cx="8381999" cy="4061568"/>
        </p:xfrm>
        <a:graphic>
          <a:graphicData uri="http://schemas.openxmlformats.org/drawingml/2006/table">
            <a:tbl>
              <a:tblPr firstRow="1" firstCol="1" bandRow="1">
                <a:tableStyleId>{69CF1AB2-1976-4502-BF36-3FF5EA218861}</a:tableStyleId>
              </a:tblPr>
              <a:tblGrid>
                <a:gridCol w="1552221">
                  <a:extLst>
                    <a:ext uri="{9D8B030D-6E8A-4147-A177-3AD203B41FA5}">
                      <a16:colId xmlns:a16="http://schemas.microsoft.com/office/drawing/2014/main" val="1842931405"/>
                    </a:ext>
                  </a:extLst>
                </a:gridCol>
                <a:gridCol w="3215521">
                  <a:extLst>
                    <a:ext uri="{9D8B030D-6E8A-4147-A177-3AD203B41FA5}">
                      <a16:colId xmlns:a16="http://schemas.microsoft.com/office/drawing/2014/main" val="124230276"/>
                    </a:ext>
                  </a:extLst>
                </a:gridCol>
                <a:gridCol w="1785457">
                  <a:extLst>
                    <a:ext uri="{9D8B030D-6E8A-4147-A177-3AD203B41FA5}">
                      <a16:colId xmlns:a16="http://schemas.microsoft.com/office/drawing/2014/main" val="630285297"/>
                    </a:ext>
                  </a:extLst>
                </a:gridCol>
                <a:gridCol w="1828800">
                  <a:extLst>
                    <a:ext uri="{9D8B030D-6E8A-4147-A177-3AD203B41FA5}">
                      <a16:colId xmlns:a16="http://schemas.microsoft.com/office/drawing/2014/main" val="3617673207"/>
                    </a:ext>
                  </a:extLst>
                </a:gridCol>
              </a:tblGrid>
              <a:tr h="250523">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600" dirty="0" err="1" smtClean="0">
                          <a:effectLst/>
                          <a:latin typeface="Arial" panose="020B0604020202020204" pitchFamily="34" charset="0"/>
                          <a:cs typeface="Arial" panose="020B0604020202020204" pitchFamily="34" charset="0"/>
                        </a:rPr>
                        <a:t>Sản</a:t>
                      </a:r>
                      <a:r>
                        <a:rPr lang="en-US" sz="1600" baseline="0" dirty="0" smtClean="0">
                          <a:effectLst/>
                          <a:latin typeface="Arial" panose="020B0604020202020204" pitchFamily="34" charset="0"/>
                          <a:cs typeface="Arial" panose="020B0604020202020204" pitchFamily="34" charset="0"/>
                        </a:rPr>
                        <a:t> </a:t>
                      </a:r>
                      <a:r>
                        <a:rPr lang="en-US" sz="1600" baseline="0" dirty="0" err="1" smtClean="0">
                          <a:effectLst/>
                          <a:latin typeface="Arial" panose="020B0604020202020204" pitchFamily="34" charset="0"/>
                          <a:cs typeface="Arial" panose="020B0604020202020204" pitchFamily="34" charset="0"/>
                        </a:rPr>
                        <a:t>phẩm</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effectLst/>
                          <a:latin typeface="Arial" panose="020B0604020202020204" pitchFamily="34" charset="0"/>
                          <a:ea typeface="+mn-ea"/>
                          <a:cs typeface="Arial" panose="020B0604020202020204" pitchFamily="34" charset="0"/>
                        </a:rPr>
                        <a:t>Chỉ</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tiêu</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kỹ</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thuật</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50523">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270973">
                <a:tc rowSpan="7">
                  <a:txBody>
                    <a:bodyPr/>
                    <a:lstStyle/>
                    <a:p>
                      <a:pPr marL="0" marR="0" indent="0">
                        <a:spcBef>
                          <a:spcPts val="600"/>
                        </a:spcBef>
                        <a:spcAft>
                          <a:spcPts val="600"/>
                        </a:spcAft>
                        <a:buFont typeface="Wingdings" panose="05000000000000000000" pitchFamily="2" charset="2"/>
                        <a:buNone/>
                      </a:pPr>
                      <a:r>
                        <a:rPr lang="en-US" sz="1600" b="0" dirty="0" err="1" smtClean="0">
                          <a:effectLst/>
                          <a:latin typeface="Arial" panose="020B0604020202020204" pitchFamily="34" charset="0"/>
                          <a:cs typeface="Arial" panose="020B0604020202020204" pitchFamily="34" charset="0"/>
                        </a:rPr>
                        <a:t>Phụ</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gia</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hoạt</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tính</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tro</a:t>
                      </a:r>
                      <a:r>
                        <a:rPr lang="en-US" sz="1600" b="0" dirty="0" smtClean="0">
                          <a:effectLst/>
                          <a:latin typeface="Arial" panose="020B0604020202020204" pitchFamily="34" charset="0"/>
                          <a:cs typeface="Arial" panose="020B0604020202020204" pitchFamily="34" charset="0"/>
                        </a:rPr>
                        <a:t> bay </a:t>
                      </a:r>
                      <a:r>
                        <a:rPr lang="en-US" sz="1600" b="0" dirty="0" err="1" smtClean="0">
                          <a:effectLst/>
                          <a:latin typeface="Arial" panose="020B0604020202020204" pitchFamily="34" charset="0"/>
                          <a:cs typeface="Arial" panose="020B0604020202020204" pitchFamily="34" charset="0"/>
                        </a:rPr>
                        <a:t>dùng</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cho</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bê</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tông</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vữa</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xây</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và</a:t>
                      </a:r>
                      <a:r>
                        <a:rPr lang="en-US" sz="1600" b="0" dirty="0" smtClean="0">
                          <a:effectLst/>
                          <a:latin typeface="Arial" panose="020B0604020202020204" pitchFamily="34" charset="0"/>
                          <a:cs typeface="Arial" panose="020B0604020202020204" pitchFamily="34" charset="0"/>
                        </a:rPr>
                        <a:t> xi </a:t>
                      </a:r>
                      <a:r>
                        <a:rPr lang="en-US" sz="1600" b="0" dirty="0" err="1" smtClean="0">
                          <a:effectLst/>
                          <a:latin typeface="Arial" panose="020B0604020202020204" pitchFamily="34" charset="0"/>
                          <a:cs typeface="Arial" panose="020B0604020202020204" pitchFamily="34" charset="0"/>
                        </a:rPr>
                        <a:t>măng</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lưu huỳnh, hợp chất lưu huỳnh tính quy đổi ra S</a:t>
                      </a:r>
                      <a:r>
                        <a:rPr lang="en-US" sz="1600" kern="1200" dirty="0" smtClean="0">
                          <a:solidFill>
                            <a:schemeClr val="dk1"/>
                          </a:solidFill>
                          <a:effectLst/>
                          <a:latin typeface="+mn-lt"/>
                          <a:ea typeface="+mn-ea"/>
                          <a:cs typeface="+mn-cs"/>
                        </a:rPr>
                        <a:t>O</a:t>
                      </a:r>
                      <a:r>
                        <a:rPr lang="vi-VN" sz="1600" kern="1200" baseline="-25000" dirty="0" smtClean="0">
                          <a:solidFill>
                            <a:schemeClr val="dk1"/>
                          </a:solidFill>
                          <a:effectLst/>
                          <a:latin typeface="+mn-lt"/>
                          <a:ea typeface="+mn-ea"/>
                          <a:cs typeface="+mn-cs"/>
                        </a:rPr>
                        <a:t>3</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rowSpan="2">
                  <a:txBody>
                    <a:bodyPr/>
                    <a:lstStyle/>
                    <a:p>
                      <a:r>
                        <a:rPr lang="vi-VN" sz="1600" kern="1200" dirty="0" smtClean="0">
                          <a:solidFill>
                            <a:schemeClr val="dk1"/>
                          </a:solidFill>
                          <a:effectLst/>
                          <a:latin typeface="+mn-lt"/>
                          <a:ea typeface="+mn-ea"/>
                          <a:cs typeface="+mn-cs"/>
                        </a:rPr>
                        <a:t>TCVN 141:2008</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algn="ctr">
                        <a:spcBef>
                          <a:spcPts val="0"/>
                        </a:spcBef>
                        <a:spcAft>
                          <a:spcPts val="0"/>
                        </a:spcAft>
                      </a:pPr>
                      <a:r>
                        <a:rPr lang="vi-VN" sz="1600" kern="1200" dirty="0" smtClean="0">
                          <a:solidFill>
                            <a:srgbClr val="FF0000"/>
                          </a:solidFill>
                          <a:effectLst/>
                          <a:latin typeface="+mn-lt"/>
                          <a:ea typeface="+mn-ea"/>
                          <a:cs typeface="+mn-cs"/>
                        </a:rPr>
                        <a:t>TCVN 141:2023</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454611">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canxi ôxit tự do CaO</a:t>
                      </a:r>
                      <a:r>
                        <a:rPr lang="vi-VN" sz="1600" kern="1200" baseline="-25000" dirty="0" smtClean="0">
                          <a:solidFill>
                            <a:schemeClr val="dk1"/>
                          </a:solidFill>
                          <a:effectLst/>
                          <a:latin typeface="+mn-lt"/>
                          <a:ea typeface="+mn-ea"/>
                          <a:cs typeface="+mn-cs"/>
                        </a:rPr>
                        <a:t>td</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713207928"/>
                  </a:ext>
                </a:extLst>
              </a:tr>
              <a:tr h="438912">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mất khi nung MKN</a:t>
                      </a:r>
                      <a:endParaRPr lang="en-US" sz="1600" dirty="0">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8262:2009</a:t>
                      </a:r>
                      <a:endParaRPr lang="en-US" sz="1600" dirty="0" smtClean="0">
                        <a:solidFill>
                          <a:schemeClr val="tx1"/>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8262:2009</a:t>
                      </a:r>
                      <a:endParaRPr lang="en-US" sz="1600" dirty="0" smtClean="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494283988"/>
                  </a:ext>
                </a:extLst>
              </a:tr>
              <a:tr h="493777">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kiềm có hại (kiềm hòa tan)</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6882:2016</a:t>
                      </a:r>
                      <a:endParaRPr lang="en-US" sz="1600" dirty="0" smtClean="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6882:2016</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4201032489"/>
                  </a:ext>
                </a:extLst>
              </a:tr>
              <a:tr h="393191">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ion </a:t>
                      </a:r>
                      <a:r>
                        <a:rPr lang="en-US" sz="1600" kern="1200" dirty="0" smtClean="0">
                          <a:solidFill>
                            <a:schemeClr val="dk1"/>
                          </a:solidFill>
                          <a:effectLst/>
                          <a:latin typeface="+mn-lt"/>
                          <a:ea typeface="+mn-ea"/>
                          <a:cs typeface="+mn-cs"/>
                        </a:rPr>
                        <a:t>Cl</a:t>
                      </a:r>
                      <a:r>
                        <a:rPr lang="en-US" sz="1600" kern="1200" baseline="30000" dirty="0" smtClean="0">
                          <a:solidFill>
                            <a:schemeClr val="dk1"/>
                          </a:solidFill>
                          <a:effectLst/>
                          <a:latin typeface="+mn-lt"/>
                          <a:ea typeface="+mn-ea"/>
                          <a:cs typeface="+mn-cs"/>
                        </a:rPr>
                        <a: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8826:2011</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mn-lt"/>
                          <a:ea typeface="+mn-ea"/>
                          <a:cs typeface="+mn-cs"/>
                        </a:rPr>
                        <a:t>TCVN 141:2023</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817809307"/>
                  </a:ext>
                </a:extLst>
              </a:tr>
              <a:tr h="348228">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Hoạt độ ph</a:t>
                      </a:r>
                      <a:r>
                        <a:rPr lang="en-US" sz="1600" kern="1200" dirty="0" smtClean="0">
                          <a:solidFill>
                            <a:schemeClr val="dk1"/>
                          </a:solidFill>
                          <a:effectLst/>
                          <a:latin typeface="+mn-lt"/>
                          <a:ea typeface="+mn-ea"/>
                          <a:cs typeface="+mn-cs"/>
                        </a:rPr>
                        <a:t>ó</a:t>
                      </a:r>
                      <a:r>
                        <a:rPr lang="vi-VN" sz="1600" kern="1200" dirty="0" smtClean="0">
                          <a:solidFill>
                            <a:schemeClr val="dk1"/>
                          </a:solidFill>
                          <a:effectLst/>
                          <a:latin typeface="+mn-lt"/>
                          <a:ea typeface="+mn-ea"/>
                          <a:cs typeface="+mn-cs"/>
                        </a:rPr>
                        <a:t>ng xạ tự nhiên Aeff</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Phụ lục A - TCVN 10302:2014</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Phụ lục A - TCVN 10302:2014</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494670874"/>
                  </a:ext>
                </a:extLst>
              </a:tr>
              <a:tr h="804671">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Chỉ số hoạt tính cường độ đối với xi măng sau 28 ngày so với mẫu đối chứng</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6882:2016</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6882:2016</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100685403"/>
                  </a:ext>
                </a:extLst>
              </a:tr>
            </a:tbl>
          </a:graphicData>
        </a:graphic>
      </p:graphicFrame>
    </p:spTree>
    <p:extLst>
      <p:ext uri="{BB962C8B-B14F-4D97-AF65-F5344CB8AC3E}">
        <p14:creationId xmlns:p14="http://schemas.microsoft.com/office/powerpoint/2010/main" val="33968056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II: </a:t>
            </a:r>
            <a:r>
              <a:rPr lang="en-US" sz="1600" b="1" i="1" dirty="0" err="1" smtClean="0">
                <a:latin typeface="Arial" pitchFamily="34" charset="0"/>
                <a:cs typeface="Arial" pitchFamily="34" charset="0"/>
              </a:rPr>
              <a:t>Cốt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liệu</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xây</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dựng</a:t>
            </a:r>
            <a:r>
              <a:rPr lang="en-US" sz="1600" b="1" i="1" dirty="0" smtClean="0">
                <a:latin typeface="Arial" pitchFamily="34" charset="0"/>
                <a:cs typeface="Arial" pitchFamily="34" charset="0"/>
              </a:rPr>
              <a:t> </a:t>
            </a:r>
            <a:endParaRPr lang="en-US" sz="1600" b="1" i="1" dirty="0">
              <a:latin typeface="Arial" pitchFamily="34" charset="0"/>
              <a:cs typeface="Arial"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3934923524"/>
              </p:ext>
            </p:extLst>
          </p:nvPr>
        </p:nvGraphicFramePr>
        <p:xfrm>
          <a:off x="685800" y="1281742"/>
          <a:ext cx="7772400" cy="1378248"/>
        </p:xfrm>
        <a:graphic>
          <a:graphicData uri="http://schemas.openxmlformats.org/drawingml/2006/table">
            <a:tbl>
              <a:tblPr firstRow="1" firstCol="1" bandRow="1">
                <a:tableStyleId>{69CF1AB2-1976-4502-BF36-3FF5EA218861}</a:tableStyleId>
              </a:tblPr>
              <a:tblGrid>
                <a:gridCol w="3722914">
                  <a:extLst>
                    <a:ext uri="{9D8B030D-6E8A-4147-A177-3AD203B41FA5}">
                      <a16:colId xmlns:a16="http://schemas.microsoft.com/office/drawing/2014/main" val="1842931405"/>
                    </a:ext>
                  </a:extLst>
                </a:gridCol>
                <a:gridCol w="2024743">
                  <a:extLst>
                    <a:ext uri="{9D8B030D-6E8A-4147-A177-3AD203B41FA5}">
                      <a16:colId xmlns:a16="http://schemas.microsoft.com/office/drawing/2014/main" val="124230276"/>
                    </a:ext>
                  </a:extLst>
                </a:gridCol>
                <a:gridCol w="2024743">
                  <a:extLst>
                    <a:ext uri="{9D8B030D-6E8A-4147-A177-3AD203B41FA5}">
                      <a16:colId xmlns:a16="http://schemas.microsoft.com/office/drawing/2014/main" val="2031446896"/>
                    </a:ext>
                  </a:extLst>
                </a:gridCol>
              </a:tblGrid>
              <a:tr h="356717">
                <a:tc>
                  <a:txBody>
                    <a:bodyPr/>
                    <a:lstStyle/>
                    <a:p>
                      <a:pPr marL="0" marR="0" indent="0" algn="ctr">
                        <a:spcBef>
                          <a:spcPts val="600"/>
                        </a:spcBef>
                        <a:spcAft>
                          <a:spcPts val="600"/>
                        </a:spcAft>
                        <a:buFont typeface="+mj-lt"/>
                        <a:buNone/>
                      </a:pPr>
                      <a:r>
                        <a:rPr lang="en-US" sz="1800" dirty="0" err="1" smtClean="0">
                          <a:effectLst/>
                          <a:latin typeface="Arial" panose="020B0604020202020204" pitchFamily="34" charset="0"/>
                          <a:cs typeface="Arial" panose="020B0604020202020204" pitchFamily="34" charset="0"/>
                        </a:rPr>
                        <a:t>Sản</a:t>
                      </a:r>
                      <a:r>
                        <a:rPr lang="en-US" sz="1800" baseline="0" dirty="0" smtClean="0">
                          <a:effectLst/>
                          <a:latin typeface="Arial" panose="020B0604020202020204" pitchFamily="34" charset="0"/>
                          <a:cs typeface="Arial" panose="020B0604020202020204" pitchFamily="34" charset="0"/>
                        </a:rPr>
                        <a:t> </a:t>
                      </a:r>
                      <a:r>
                        <a:rPr lang="en-US" sz="1800" baseline="0" dirty="0" err="1" smtClean="0">
                          <a:effectLst/>
                          <a:latin typeface="Arial" panose="020B0604020202020204" pitchFamily="34" charset="0"/>
                          <a:cs typeface="Arial" panose="020B0604020202020204" pitchFamily="34" charset="0"/>
                        </a:rPr>
                        <a:t>phẩm</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800" dirty="0">
                          <a:effectLst/>
                          <a:latin typeface="Arial" panose="020B0604020202020204" pitchFamily="34" charset="0"/>
                          <a:cs typeface="Arial" panose="020B0604020202020204" pitchFamily="34" charset="0"/>
                        </a:rPr>
                        <a:t>Tiêu chuẩn</a:t>
                      </a:r>
                      <a:r>
                        <a:rPr lang="en-US" sz="1800" dirty="0">
                          <a:effectLst/>
                          <a:latin typeface="Arial" panose="020B0604020202020204" pitchFamily="34" charset="0"/>
                          <a:cs typeface="Arial" panose="020B0604020202020204" pitchFamily="34" charset="0"/>
                        </a:rPr>
                        <a:t> </a:t>
                      </a:r>
                      <a:r>
                        <a:rPr lang="en-US" sz="1800" dirty="0" err="1">
                          <a:effectLst/>
                          <a:latin typeface="Arial" panose="020B0604020202020204" pitchFamily="34" charset="0"/>
                          <a:cs typeface="Arial" panose="020B0604020202020204" pitchFamily="34" charset="0"/>
                        </a:rPr>
                        <a:t>kỹ</a:t>
                      </a:r>
                      <a:r>
                        <a:rPr lang="en-US" sz="1800" dirty="0">
                          <a:effectLst/>
                          <a:latin typeface="Arial" panose="020B0604020202020204" pitchFamily="34" charset="0"/>
                          <a:cs typeface="Arial" panose="020B0604020202020204" pitchFamily="34" charset="0"/>
                        </a:rPr>
                        <a:t> </a:t>
                      </a:r>
                      <a:r>
                        <a:rPr lang="en-US" sz="1800" dirty="0" err="1">
                          <a:effectLst/>
                          <a:latin typeface="Arial" panose="020B0604020202020204" pitchFamily="34" charset="0"/>
                          <a:cs typeface="Arial" panose="020B0604020202020204" pitchFamily="34" charset="0"/>
                        </a:rPr>
                        <a:t>thuật</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Thay</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đổi</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178126879"/>
                  </a:ext>
                </a:extLst>
              </a:tr>
              <a:tr h="280968">
                <a:tc>
                  <a:txBody>
                    <a:bodyPr/>
                    <a:lstStyle/>
                    <a:p>
                      <a:pPr marL="0" marR="0">
                        <a:spcBef>
                          <a:spcPts val="600"/>
                        </a:spcBef>
                        <a:spcAft>
                          <a:spcPts val="600"/>
                        </a:spcAft>
                      </a:pPr>
                      <a:r>
                        <a:rPr lang="en-US" sz="18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Cát</a:t>
                      </a:r>
                      <a:r>
                        <a:rPr lang="en-US"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nghiền</a:t>
                      </a:r>
                      <a:r>
                        <a:rPr lang="en-US"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cho</a:t>
                      </a:r>
                      <a:r>
                        <a:rPr lang="en-US"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bê</a:t>
                      </a:r>
                      <a:r>
                        <a:rPr lang="en-US"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tông</a:t>
                      </a:r>
                      <a:r>
                        <a:rPr lang="en-US"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vữa</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9205:2012</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b="0" dirty="0" err="1" smtClean="0">
                          <a:effectLst/>
                          <a:latin typeface="Arial" panose="020B0604020202020204" pitchFamily="34" charset="0"/>
                          <a:ea typeface="Times New Roman" panose="02020603050405020304" pitchFamily="18" charset="0"/>
                          <a:cs typeface="Arial" panose="020B0604020202020204" pitchFamily="34" charset="0"/>
                        </a:rPr>
                        <a:t>Bổ</a:t>
                      </a:r>
                      <a:r>
                        <a:rPr lang="en-US" sz="1800" b="0" baseline="0" dirty="0" smtClean="0">
                          <a:effectLst/>
                          <a:latin typeface="Arial" panose="020B0604020202020204" pitchFamily="34" charset="0"/>
                          <a:ea typeface="Times New Roman" panose="02020603050405020304" pitchFamily="18" charset="0"/>
                          <a:cs typeface="Arial" panose="020B0604020202020204" pitchFamily="34" charset="0"/>
                        </a:rPr>
                        <a:t> sung </a:t>
                      </a:r>
                      <a:r>
                        <a:rPr lang="en-US" sz="1800" b="0" baseline="0" dirty="0" err="1" smtClean="0">
                          <a:effectLst/>
                          <a:latin typeface="Arial" panose="020B0604020202020204" pitchFamily="34" charset="0"/>
                          <a:ea typeface="Times New Roman" panose="02020603050405020304" pitchFamily="18" charset="0"/>
                          <a:cs typeface="Arial" panose="020B0604020202020204" pitchFamily="34" charset="0"/>
                        </a:rPr>
                        <a:t>chỉ</a:t>
                      </a:r>
                      <a:r>
                        <a:rPr lang="en-US" sz="1800" b="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0" baseline="0" dirty="0" err="1" smtClean="0">
                          <a:effectLst/>
                          <a:latin typeface="Arial" panose="020B0604020202020204" pitchFamily="34" charset="0"/>
                          <a:ea typeface="Times New Roman" panose="02020603050405020304" pitchFamily="18" charset="0"/>
                          <a:cs typeface="Arial" panose="020B0604020202020204" pitchFamily="34" charset="0"/>
                        </a:rPr>
                        <a:t>tiêu</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061639138"/>
                  </a:ext>
                </a:extLst>
              </a:tr>
              <a:tr h="280968">
                <a:tc>
                  <a:txBody>
                    <a:bodyPr/>
                    <a:lstStyle/>
                    <a:p>
                      <a:pPr marL="0" marR="0">
                        <a:spcBef>
                          <a:spcPts val="300"/>
                        </a:spcBef>
                        <a:spcAft>
                          <a:spcPts val="200"/>
                        </a:spcAft>
                      </a:pPr>
                      <a:r>
                        <a:rPr lang="nl-BE"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Cát tự nhiên dùng cho bê tông và vữa</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7570:2006</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b="0" dirty="0" err="1" smtClean="0">
                          <a:effectLst/>
                          <a:latin typeface="Arial" panose="020B0604020202020204" pitchFamily="34" charset="0"/>
                          <a:ea typeface="Times New Roman" panose="02020603050405020304" pitchFamily="18" charset="0"/>
                          <a:cs typeface="Arial" panose="020B0604020202020204" pitchFamily="34" charset="0"/>
                        </a:rPr>
                        <a:t>Mức</a:t>
                      </a:r>
                      <a:r>
                        <a:rPr lang="en-US" sz="1800" b="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0" baseline="0" dirty="0" err="1" smtClean="0">
                          <a:effectLst/>
                          <a:latin typeface="Arial" panose="020B0604020202020204" pitchFamily="34" charset="0"/>
                          <a:ea typeface="Times New Roman" panose="02020603050405020304" pitchFamily="18" charset="0"/>
                          <a:cs typeface="Arial" panose="020B0604020202020204" pitchFamily="34" charset="0"/>
                        </a:rPr>
                        <a:t>yêu</a:t>
                      </a:r>
                      <a:r>
                        <a:rPr lang="en-US" sz="1800" b="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0" baseline="0" dirty="0" err="1" smtClean="0">
                          <a:effectLst/>
                          <a:latin typeface="Arial" panose="020B0604020202020204" pitchFamily="34" charset="0"/>
                          <a:ea typeface="Times New Roman" panose="02020603050405020304" pitchFamily="18" charset="0"/>
                          <a:cs typeface="Arial" panose="020B0604020202020204" pitchFamily="34" charset="0"/>
                        </a:rPr>
                        <a:t>cầu</a:t>
                      </a:r>
                      <a:r>
                        <a:rPr lang="en-US" sz="1800" b="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0" baseline="0" dirty="0" err="1" smtClean="0">
                          <a:effectLst/>
                          <a:latin typeface="Arial" panose="020B0604020202020204" pitchFamily="34" charset="0"/>
                          <a:ea typeface="Times New Roman" panose="02020603050405020304" pitchFamily="18" charset="0"/>
                          <a:cs typeface="Arial" panose="020B0604020202020204" pitchFamily="34" charset="0"/>
                        </a:rPr>
                        <a:t>cho</a:t>
                      </a:r>
                      <a:r>
                        <a:rPr lang="en-US" sz="1800" b="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0" baseline="0" dirty="0" err="1" smtClean="0">
                          <a:effectLst/>
                          <a:latin typeface="Arial" panose="020B0604020202020204" pitchFamily="34" charset="0"/>
                          <a:ea typeface="Times New Roman" panose="02020603050405020304" pitchFamily="18" charset="0"/>
                          <a:cs typeface="Arial" panose="020B0604020202020204" pitchFamily="34" charset="0"/>
                        </a:rPr>
                        <a:t>chỉ</a:t>
                      </a:r>
                      <a:r>
                        <a:rPr lang="en-US" sz="1800" b="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0" baseline="0" dirty="0" err="1" smtClean="0">
                          <a:effectLst/>
                          <a:latin typeface="Arial" panose="020B0604020202020204" pitchFamily="34" charset="0"/>
                          <a:ea typeface="Times New Roman" panose="02020603050405020304" pitchFamily="18" charset="0"/>
                          <a:cs typeface="Arial" panose="020B0604020202020204" pitchFamily="34" charset="0"/>
                        </a:rPr>
                        <a:t>tiêu</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13207928"/>
                  </a:ext>
                </a:extLst>
              </a:tr>
            </a:tbl>
          </a:graphicData>
        </a:graphic>
      </p:graphicFrame>
      <p:sp>
        <p:nvSpPr>
          <p:cNvPr id="14" name="Rounded Rectangle 13"/>
          <p:cNvSpPr/>
          <p:nvPr/>
        </p:nvSpPr>
        <p:spPr>
          <a:xfrm>
            <a:off x="784302" y="3028535"/>
            <a:ext cx="8131098" cy="8763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latin typeface="Arial" panose="020B0604020202020204" pitchFamily="34" charset="0"/>
                <a:cs typeface="Arial" panose="020B0604020202020204" pitchFamily="34" charset="0"/>
              </a:rPr>
              <a:t>Bỏ</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sản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phẩm</a:t>
            </a:r>
            <a:r>
              <a:rPr lang="en-US" dirty="0" smtClean="0">
                <a:latin typeface="Arial" panose="020B0604020202020204" pitchFamily="34" charset="0"/>
                <a:cs typeface="Arial" panose="020B0604020202020204" pitchFamily="34" charset="0"/>
              </a:rPr>
              <a:t>: </a:t>
            </a:r>
            <a:r>
              <a:rPr lang="vi-VN" dirty="0"/>
              <a:t>Cốt liệu lớn (Đá dăm, sỏi và sỏi dăm) dùng cho bê tông và vữa</a:t>
            </a:r>
            <a:endParaRPr lang="en-US" dirty="0">
              <a:latin typeface="Arial" panose="020B0604020202020204" pitchFamily="34" charset="0"/>
              <a:cs typeface="Arial" panose="020B0604020202020204" pitchFamily="34" charset="0"/>
            </a:endParaRPr>
          </a:p>
        </p:txBody>
      </p:sp>
      <p:sp>
        <p:nvSpPr>
          <p:cNvPr id="7" name="Curved Right Arrow 6"/>
          <p:cNvSpPr/>
          <p:nvPr/>
        </p:nvSpPr>
        <p:spPr>
          <a:xfrm>
            <a:off x="228600" y="2663483"/>
            <a:ext cx="381000" cy="729295"/>
          </a:xfrm>
          <a:prstGeom prst="curved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894892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II: </a:t>
            </a:r>
            <a:r>
              <a:rPr lang="en-US" sz="1600" b="1" i="1" dirty="0" err="1" smtClean="0">
                <a:latin typeface="Arial" pitchFamily="34" charset="0"/>
                <a:cs typeface="Arial" pitchFamily="34" charset="0"/>
              </a:rPr>
              <a:t>Cốt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liệu</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xây</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dựng</a:t>
            </a:r>
            <a:r>
              <a:rPr lang="en-US" sz="1600" b="1" i="1" dirty="0" smtClean="0">
                <a:latin typeface="Arial" pitchFamily="34" charset="0"/>
                <a:cs typeface="Arial" pitchFamily="34" charset="0"/>
              </a:rPr>
              <a:t> </a:t>
            </a:r>
            <a:endParaRPr lang="en-US" sz="1600" b="1" i="1" dirty="0">
              <a:latin typeface="Arial" pitchFamily="34" charset="0"/>
              <a:cs typeface="Arial"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1207003638"/>
              </p:ext>
            </p:extLst>
          </p:nvPr>
        </p:nvGraphicFramePr>
        <p:xfrm>
          <a:off x="455342" y="1043208"/>
          <a:ext cx="8460058" cy="4826502"/>
        </p:xfrm>
        <a:graphic>
          <a:graphicData uri="http://schemas.openxmlformats.org/drawingml/2006/table">
            <a:tbl>
              <a:tblPr firstRow="1" firstCol="1" bandRow="1">
                <a:tableStyleId>{69CF1AB2-1976-4502-BF36-3FF5EA218861}</a:tableStyleId>
              </a:tblPr>
              <a:tblGrid>
                <a:gridCol w="1221058">
                  <a:extLst>
                    <a:ext uri="{9D8B030D-6E8A-4147-A177-3AD203B41FA5}">
                      <a16:colId xmlns:a16="http://schemas.microsoft.com/office/drawing/2014/main" val="1842931405"/>
                    </a:ext>
                  </a:extLst>
                </a:gridCol>
                <a:gridCol w="2971800">
                  <a:extLst>
                    <a:ext uri="{9D8B030D-6E8A-4147-A177-3AD203B41FA5}">
                      <a16:colId xmlns:a16="http://schemas.microsoft.com/office/drawing/2014/main" val="124230276"/>
                    </a:ext>
                  </a:extLst>
                </a:gridCol>
                <a:gridCol w="2209800">
                  <a:extLst>
                    <a:ext uri="{9D8B030D-6E8A-4147-A177-3AD203B41FA5}">
                      <a16:colId xmlns:a16="http://schemas.microsoft.com/office/drawing/2014/main" val="630285297"/>
                    </a:ext>
                  </a:extLst>
                </a:gridCol>
                <a:gridCol w="2057400">
                  <a:extLst>
                    <a:ext uri="{9D8B030D-6E8A-4147-A177-3AD203B41FA5}">
                      <a16:colId xmlns:a16="http://schemas.microsoft.com/office/drawing/2014/main" val="3617673207"/>
                    </a:ext>
                  </a:extLst>
                </a:gridCol>
              </a:tblGrid>
              <a:tr h="250523">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600" dirty="0" err="1" smtClean="0">
                          <a:effectLst/>
                          <a:latin typeface="Arial" panose="020B0604020202020204" pitchFamily="34" charset="0"/>
                          <a:cs typeface="Arial" panose="020B0604020202020204" pitchFamily="34" charset="0"/>
                        </a:rPr>
                        <a:t>Sản</a:t>
                      </a:r>
                      <a:r>
                        <a:rPr lang="en-US" sz="1600" baseline="0" dirty="0" smtClean="0">
                          <a:effectLst/>
                          <a:latin typeface="Arial" panose="020B0604020202020204" pitchFamily="34" charset="0"/>
                          <a:cs typeface="Arial" panose="020B0604020202020204" pitchFamily="34" charset="0"/>
                        </a:rPr>
                        <a:t> </a:t>
                      </a:r>
                      <a:r>
                        <a:rPr lang="en-US" sz="1600" baseline="0" dirty="0" err="1" smtClean="0">
                          <a:effectLst/>
                          <a:latin typeface="Arial" panose="020B0604020202020204" pitchFamily="34" charset="0"/>
                          <a:cs typeface="Arial" panose="020B0604020202020204" pitchFamily="34" charset="0"/>
                        </a:rPr>
                        <a:t>phẩm</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effectLst/>
                          <a:latin typeface="Arial" panose="020B0604020202020204" pitchFamily="34" charset="0"/>
                          <a:ea typeface="+mn-ea"/>
                          <a:cs typeface="Arial" panose="020B0604020202020204" pitchFamily="34" charset="0"/>
                        </a:rPr>
                        <a:t>Chỉ</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tiêu</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kỹ</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thuật</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50523">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819613">
                <a:tc rowSpan="5">
                  <a:txBody>
                    <a:bodyPr/>
                    <a:lstStyle/>
                    <a:p>
                      <a:pPr marL="0" marR="0">
                        <a:spcBef>
                          <a:spcPts val="600"/>
                        </a:spcBef>
                        <a:spcAft>
                          <a:spcPts val="600"/>
                        </a:spcAft>
                      </a:pP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Cát</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nghiền</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cho</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bê</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tông</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vữa</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00B050"/>
                          </a:solidFill>
                          <a:effectLst/>
                          <a:latin typeface="Arial" panose="020B0604020202020204" pitchFamily="34" charset="0"/>
                          <a:ea typeface="+mn-ea"/>
                          <a:cs typeface="Arial" panose="020B0604020202020204" pitchFamily="34" charset="0"/>
                        </a:rPr>
                        <a:t>Thành phần hạt</a:t>
                      </a:r>
                      <a:endParaRPr lang="en-US" sz="16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r>
                        <a:rPr lang="vi-VN" sz="1600" kern="1200" dirty="0" smtClean="0">
                          <a:solidFill>
                            <a:schemeClr val="dk1"/>
                          </a:solidFill>
                          <a:effectLst/>
                          <a:latin typeface="Arial" panose="020B0604020202020204" pitchFamily="34" charset="0"/>
                          <a:ea typeface="+mn-ea"/>
                          <a:cs typeface="Arial" panose="020B0604020202020204" pitchFamily="34" charset="0"/>
                        </a:rPr>
                        <a:t>TCVN 7572 - 2: 2006</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TCVN 7572-2:2006</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411480">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Hàm lượng hạt lọt qua sàng có kích thước lỗ sàng 75 </a:t>
                      </a:r>
                      <a:r>
                        <a:rPr lang="en-US" sz="1600" kern="1200" dirty="0" smtClean="0">
                          <a:solidFill>
                            <a:schemeClr val="dk1"/>
                          </a:solidFill>
                          <a:effectLst/>
                          <a:latin typeface="Arial" panose="020B0604020202020204" pitchFamily="34" charset="0"/>
                          <a:ea typeface="+mn-ea"/>
                          <a:cs typeface="Arial" panose="020B0604020202020204" pitchFamily="34" charset="0"/>
                        </a:rPr>
                        <a:t>μ</a:t>
                      </a:r>
                      <a:r>
                        <a:rPr lang="vi-VN" sz="1600" kern="1200" dirty="0" smtClean="0">
                          <a:solidFill>
                            <a:schemeClr val="dk1"/>
                          </a:solidFill>
                          <a:effectLst/>
                          <a:latin typeface="Arial" panose="020B0604020202020204" pitchFamily="34" charset="0"/>
                          <a:ea typeface="+mn-ea"/>
                          <a:cs typeface="Arial" panose="020B0604020202020204" pitchFamily="34" charset="0"/>
                        </a:rPr>
                        <a:t>m</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r>
                        <a:rPr lang="vi-VN" sz="1600" kern="1200" dirty="0" smtClean="0">
                          <a:solidFill>
                            <a:schemeClr val="dk1"/>
                          </a:solidFill>
                          <a:effectLst/>
                          <a:latin typeface="Arial" panose="020B0604020202020204" pitchFamily="34" charset="0"/>
                          <a:ea typeface="+mn-ea"/>
                          <a:cs typeface="Arial" panose="020B0604020202020204" pitchFamily="34" charset="0"/>
                        </a:rPr>
                        <a:t>TCVN 9205:2012</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TCVN 9205:2012</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146336672"/>
                  </a:ext>
                </a:extLst>
              </a:tr>
              <a:tr h="455103">
                <a:tc vMerge="1">
                  <a:txBody>
                    <a:bodyPr/>
                    <a:lstStyle/>
                    <a:p>
                      <a:endParaRPr lang="en-US"/>
                    </a:p>
                  </a:txBody>
                  <a:tcPr/>
                </a:tc>
                <a:tc>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Hàm lượng hạt sét</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rgbClr val="FF0000"/>
                          </a:solidFill>
                          <a:effectLst/>
                          <a:latin typeface="Arial" panose="020B0604020202020204" pitchFamily="34" charset="0"/>
                          <a:ea typeface="+mn-ea"/>
                          <a:cs typeface="Arial" panose="020B0604020202020204" pitchFamily="34" charset="0"/>
                        </a:rPr>
                        <a:t>TCVN 7572-8:2006</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05226793"/>
                  </a:ext>
                </a:extLst>
              </a:tr>
              <a:tr h="496846">
                <a:tc vMerge="1">
                  <a:txBody>
                    <a:bodyPr/>
                    <a:lstStyle/>
                    <a:p>
                      <a:pPr marL="0" marR="0">
                        <a:spcBef>
                          <a:spcPts val="600"/>
                        </a:spcBef>
                        <a:spcAft>
                          <a:spcPts val="600"/>
                        </a:spcAft>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Hàm lượng clorua trong cát nghiền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Arial" panose="020B0604020202020204" pitchFamily="34" charset="0"/>
                          <a:ea typeface="+mn-ea"/>
                          <a:cs typeface="Arial" panose="020B0604020202020204" pitchFamily="34" charset="0"/>
                        </a:rPr>
                        <a:t>TCVN 7572-15:2006</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Arial" panose="020B0604020202020204" pitchFamily="34" charset="0"/>
                          <a:ea typeface="+mn-ea"/>
                          <a:cs typeface="Arial" panose="020B0604020202020204" pitchFamily="34" charset="0"/>
                        </a:rPr>
                        <a:t>TCVN 7572-15:2006</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188322472"/>
                  </a:ext>
                </a:extLst>
              </a:tr>
              <a:tr h="431127">
                <a:tc vMerge="1">
                  <a:txBody>
                    <a:bodyPr/>
                    <a:lstStyle/>
                    <a:p>
                      <a:pPr marL="342900" marR="0" indent="-342900">
                        <a:spcBef>
                          <a:spcPts val="600"/>
                        </a:spcBef>
                        <a:spcAft>
                          <a:spcPts val="600"/>
                        </a:spcAft>
                        <a:buFont typeface="Wingdings" panose="05000000000000000000" pitchFamily="2" charset="2"/>
                        <a:buChar char="ü"/>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Khả năng phản ứng kiềm - silic</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Arial" panose="020B0604020202020204" pitchFamily="34" charset="0"/>
                          <a:ea typeface="+mn-ea"/>
                          <a:cs typeface="Arial" panose="020B0604020202020204" pitchFamily="34" charset="0"/>
                        </a:rPr>
                        <a:t>TCVN 7572-14:2006</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TCVN 7572-14:2006</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4201032489"/>
                  </a:ext>
                </a:extLst>
              </a:tr>
              <a:tr h="411480">
                <a:tc row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Cát tự nhiên dùng cho bê tông và vữa</a:t>
                      </a:r>
                      <a:endParaRPr lang="en-US" sz="1600" b="0" dirty="0" smtClean="0">
                        <a:effectLst/>
                        <a:latin typeface="Arial" panose="020B0604020202020204" pitchFamily="34" charset="0"/>
                        <a:ea typeface="Times New Roman" panose="02020603050405020304" pitchFamily="18"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00B050"/>
                          </a:solidFill>
                          <a:effectLst/>
                          <a:latin typeface="Arial" panose="020B0604020202020204" pitchFamily="34" charset="0"/>
                          <a:ea typeface="+mn-ea"/>
                          <a:cs typeface="Arial" panose="020B0604020202020204" pitchFamily="34" charset="0"/>
                        </a:rPr>
                        <a:t>Thành phần hạt</a:t>
                      </a:r>
                      <a:endParaRPr lang="en-US" sz="16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TCVN 7572 - 2: 2006</a:t>
                      </a:r>
                      <a:endParaRPr lang="en-US" sz="1600" dirty="0">
                        <a:latin typeface="Arial" panose="020B0604020202020204" pitchFamily="34" charset="0"/>
                        <a:cs typeface="Arial" panose="020B0604020202020204" pitchFamily="34" charset="0"/>
                      </a:endParaRPr>
                    </a:p>
                  </a:txBody>
                  <a:tcPr marL="66583" marR="66583" marT="0" marB="0" anchor="ctr"/>
                </a:tc>
                <a:tc rowSpan="5">
                  <a:txBody>
                    <a:bodyPr/>
                    <a:lstStyle/>
                    <a:p>
                      <a:pPr algn="ctr"/>
                      <a:r>
                        <a:rPr lang="en-US" sz="1600" dirty="0" err="1" smtClean="0">
                          <a:latin typeface="Arial" panose="020B0604020202020204" pitchFamily="34" charset="0"/>
                          <a:cs typeface="Arial" panose="020B0604020202020204" pitchFamily="34" charset="0"/>
                        </a:rPr>
                        <a:t>Giữ</a:t>
                      </a:r>
                      <a:r>
                        <a:rPr lang="en-US" sz="1600" baseline="0" dirty="0" smtClean="0">
                          <a:latin typeface="Arial" panose="020B0604020202020204" pitchFamily="34" charset="0"/>
                          <a:cs typeface="Arial" panose="020B0604020202020204" pitchFamily="34" charset="0"/>
                        </a:rPr>
                        <a:t> </a:t>
                      </a:r>
                      <a:r>
                        <a:rPr lang="en-US" sz="1600" baseline="0" dirty="0" err="1" smtClean="0">
                          <a:latin typeface="Arial" panose="020B0604020202020204" pitchFamily="34" charset="0"/>
                          <a:cs typeface="Arial" panose="020B0604020202020204" pitchFamily="34" charset="0"/>
                        </a:rPr>
                        <a:t>nguyên</a:t>
                      </a:r>
                      <a:endParaRPr lang="en-US" sz="1600" dirty="0">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2307043001"/>
                  </a:ext>
                </a:extLst>
              </a:tr>
              <a:tr h="146050">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Hàm lượng tạp chất</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TCVN 7572 - 8: 2006</a:t>
                      </a:r>
                      <a:endParaRPr lang="en-US" sz="1600" dirty="0">
                        <a:latin typeface="Arial" panose="020B0604020202020204" pitchFamily="34" charset="0"/>
                        <a:cs typeface="Arial" panose="020B0604020202020204" pitchFamily="34" charset="0"/>
                      </a:endParaRPr>
                    </a:p>
                  </a:txBody>
                  <a:tcPr marL="66583" marR="66583" marT="0" marB="0" anchor="ctr"/>
                </a:tc>
                <a:tc vMerge="1">
                  <a:txBody>
                    <a:bodyPr/>
                    <a:lstStyle/>
                    <a:p>
                      <a:pPr algn="ctr"/>
                      <a:endParaRPr lang="en-US" sz="1600" dirty="0">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689656008"/>
                  </a:ext>
                </a:extLst>
              </a:tr>
              <a:tr h="137160">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Tạp chất hữu cơ</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TCVN 7572-9:2006</a:t>
                      </a:r>
                      <a:endParaRPr lang="en-US" sz="1600" dirty="0">
                        <a:latin typeface="Arial" panose="020B0604020202020204" pitchFamily="34" charset="0"/>
                        <a:cs typeface="Arial" panose="020B0604020202020204" pitchFamily="34" charset="0"/>
                      </a:endParaRPr>
                    </a:p>
                  </a:txBody>
                  <a:tcPr marL="66583" marR="66583" marT="0" marB="0" anchor="ctr"/>
                </a:tc>
                <a:tc vMerge="1">
                  <a:txBody>
                    <a:bodyPr/>
                    <a:lstStyle/>
                    <a:p>
                      <a:pPr algn="ctr"/>
                      <a:endParaRPr lang="en-US" sz="1600" dirty="0">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3679518941"/>
                  </a:ext>
                </a:extLst>
              </a:tr>
              <a:tr h="354927">
                <a:tc vMerge="1">
                  <a:txBody>
                    <a:bodyPr/>
                    <a:lstStyle/>
                    <a:p>
                      <a:pPr marL="0" marR="0" indent="0">
                        <a:spcBef>
                          <a:spcPts val="600"/>
                        </a:spcBef>
                        <a:spcAft>
                          <a:spcPts val="600"/>
                        </a:spcAft>
                        <a:buFont typeface="Wingdings" panose="05000000000000000000" pitchFamily="2" charset="2"/>
                        <a:buNone/>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Hàm lượng ion clorua (Cl</a:t>
                      </a:r>
                      <a:r>
                        <a:rPr lang="vi-VN" sz="1600" kern="1200" baseline="30000" dirty="0" smtClean="0">
                          <a:solidFill>
                            <a:schemeClr val="dk1"/>
                          </a:solidFill>
                          <a:effectLst/>
                          <a:latin typeface="Arial" panose="020B0604020202020204" pitchFamily="34" charset="0"/>
                          <a:ea typeface="+mn-ea"/>
                          <a:cs typeface="Arial" panose="020B0604020202020204" pitchFamily="34" charset="0"/>
                        </a:rPr>
                        <a:t>-</a:t>
                      </a:r>
                      <a:r>
                        <a:rPr lang="vi-VN" sz="1600" kern="1200" dirty="0" smtClean="0">
                          <a:solidFill>
                            <a:schemeClr val="dk1"/>
                          </a:solidFill>
                          <a:effectLst/>
                          <a:latin typeface="Arial" panose="020B0604020202020204" pitchFamily="34" charset="0"/>
                          <a:ea typeface="+mn-ea"/>
                          <a:cs typeface="Arial" panose="020B0604020202020204" pitchFamily="34" charset="0"/>
                        </a:rPr>
                        <a: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Arial" panose="020B0604020202020204" pitchFamily="34" charset="0"/>
                          <a:ea typeface="+mn-ea"/>
                          <a:cs typeface="Arial" panose="020B0604020202020204" pitchFamily="34" charset="0"/>
                        </a:rPr>
                        <a:t>TCVN 7572-15:2006</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817809307"/>
                  </a:ext>
                </a:extLst>
              </a:tr>
              <a:tr h="381000">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Khả năng phản ứng kiềm - silic</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TCVN 7572-14:2006</a:t>
                      </a:r>
                      <a:endParaRPr lang="en-US" sz="1600" dirty="0">
                        <a:latin typeface="Arial" panose="020B0604020202020204" pitchFamily="34" charset="0"/>
                        <a:cs typeface="Arial" panose="020B0604020202020204" pitchFamily="34" charset="0"/>
                      </a:endParaRPr>
                    </a:p>
                  </a:txBody>
                  <a:tcPr marL="66583" marR="66583" marT="0" marB="0" anchor="ctr"/>
                </a:tc>
                <a:tc vMerge="1">
                  <a:txBody>
                    <a:bodyPr/>
                    <a:lstStyle/>
                    <a:p>
                      <a:pPr algn="ctr"/>
                      <a:endParaRPr lang="en-US" sz="1600" dirty="0">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2896802977"/>
                  </a:ext>
                </a:extLst>
              </a:tr>
            </a:tbl>
          </a:graphicData>
        </a:graphic>
      </p:graphicFrame>
    </p:spTree>
    <p:extLst>
      <p:ext uri="{BB962C8B-B14F-4D97-AF65-F5344CB8AC3E}">
        <p14:creationId xmlns:p14="http://schemas.microsoft.com/office/powerpoint/2010/main" val="12389582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III: </a:t>
            </a:r>
            <a:r>
              <a:rPr lang="en-US" sz="1600" b="1" i="1" dirty="0" err="1" smtClean="0">
                <a:latin typeface="Arial" pitchFamily="34" charset="0"/>
                <a:cs typeface="Arial" pitchFamily="34" charset="0"/>
              </a:rPr>
              <a:t>Gạch</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đá</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ốp</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lát</a:t>
            </a:r>
            <a:endParaRPr lang="en-US" sz="1600" b="1" i="1" dirty="0">
              <a:latin typeface="Arial" pitchFamily="34" charset="0"/>
              <a:cs typeface="Arial"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72894004"/>
              </p:ext>
            </p:extLst>
          </p:nvPr>
        </p:nvGraphicFramePr>
        <p:xfrm>
          <a:off x="685800" y="1281742"/>
          <a:ext cx="8077200" cy="3044112"/>
        </p:xfrm>
        <a:graphic>
          <a:graphicData uri="http://schemas.openxmlformats.org/drawingml/2006/table">
            <a:tbl>
              <a:tblPr firstRow="1" firstCol="1" bandRow="1">
                <a:tableStyleId>{69CF1AB2-1976-4502-BF36-3FF5EA218861}</a:tableStyleId>
              </a:tblPr>
              <a:tblGrid>
                <a:gridCol w="3733800">
                  <a:extLst>
                    <a:ext uri="{9D8B030D-6E8A-4147-A177-3AD203B41FA5}">
                      <a16:colId xmlns:a16="http://schemas.microsoft.com/office/drawing/2014/main" val="1842931405"/>
                    </a:ext>
                  </a:extLst>
                </a:gridCol>
                <a:gridCol w="1981200">
                  <a:extLst>
                    <a:ext uri="{9D8B030D-6E8A-4147-A177-3AD203B41FA5}">
                      <a16:colId xmlns:a16="http://schemas.microsoft.com/office/drawing/2014/main" val="124230276"/>
                    </a:ext>
                  </a:extLst>
                </a:gridCol>
                <a:gridCol w="2362200">
                  <a:extLst>
                    <a:ext uri="{9D8B030D-6E8A-4147-A177-3AD203B41FA5}">
                      <a16:colId xmlns:a16="http://schemas.microsoft.com/office/drawing/2014/main" val="2898520099"/>
                    </a:ext>
                  </a:extLst>
                </a:gridCol>
              </a:tblGrid>
              <a:tr h="178359">
                <a:tc>
                  <a:txBody>
                    <a:bodyPr/>
                    <a:lstStyle/>
                    <a:p>
                      <a:pPr marL="0" marR="0" indent="0" algn="ctr">
                        <a:spcBef>
                          <a:spcPts val="600"/>
                        </a:spcBef>
                        <a:spcAft>
                          <a:spcPts val="600"/>
                        </a:spcAft>
                        <a:buFont typeface="+mj-lt"/>
                        <a:buNone/>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Tên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Tiêu</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chuẩn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kỹ</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thuật</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Thay</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đổi</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80968">
                <a:tc>
                  <a:txBody>
                    <a:bodyPr/>
                    <a:lstStyle/>
                    <a:p>
                      <a:pPr marL="0" marR="0" algn="l">
                        <a:lnSpc>
                          <a:spcPts val="1800"/>
                        </a:lnSpc>
                        <a:spcBef>
                          <a:spcPts val="0"/>
                        </a:spcBef>
                        <a:spcAft>
                          <a:spcPts val="0"/>
                        </a:spcAft>
                        <a:tabLst>
                          <a:tab pos="360045" algn="l"/>
                        </a:tabLst>
                      </a:pPr>
                      <a:r>
                        <a:rPr lang="nl-BE" sz="1800" b="1" spc="25"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Gạch </a:t>
                      </a:r>
                      <a:r>
                        <a:rPr lang="nl-BE" sz="1800" b="1" spc="25"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gốm ốp </a:t>
                      </a:r>
                      <a:r>
                        <a:rPr lang="nl-BE" sz="1800" b="1" spc="25"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lát:</a:t>
                      </a:r>
                    </a:p>
                  </a:txBody>
                  <a:tcPr marL="68580" marR="68580" marT="0" marB="0" anchor="ctr"/>
                </a:tc>
                <a:tc rowSpan="3">
                  <a:txBody>
                    <a:bodyPr/>
                    <a:lstStyle/>
                    <a:p>
                      <a:pPr marL="0" marR="0" algn="ctr">
                        <a:spcBef>
                          <a:spcPts val="0"/>
                        </a:spcBef>
                        <a:spcAft>
                          <a:spcPts val="0"/>
                        </a:spcAft>
                      </a:pPr>
                      <a:r>
                        <a:rPr lang="en-US" sz="18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TCVN 13113:2020 (ISO 13006:2018)</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61639138"/>
                  </a:ext>
                </a:extLst>
              </a:tr>
              <a:tr h="280968">
                <a:tc>
                  <a:txBody>
                    <a:bodyPr/>
                    <a:lstStyle/>
                    <a:p>
                      <a:pPr marL="285750" marR="0" indent="-285750" algn="l" defTabSz="914400" rtl="0" eaLnBrk="1" fontAlgn="auto" latinLnBrk="0" hangingPunct="1">
                        <a:lnSpc>
                          <a:spcPts val="1800"/>
                        </a:lnSpc>
                        <a:spcBef>
                          <a:spcPts val="0"/>
                        </a:spcBef>
                        <a:spcAft>
                          <a:spcPts val="0"/>
                        </a:spcAft>
                        <a:buClrTx/>
                        <a:buSzTx/>
                        <a:buFontTx/>
                        <a:buChar char="-"/>
                        <a:tabLst>
                          <a:tab pos="360045" algn="l"/>
                        </a:tabLst>
                        <a:defRPr/>
                      </a:pPr>
                      <a:r>
                        <a:rPr lang="nl-BE" sz="1800" b="0" spc="25" baseline="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Ép bán khô</a:t>
                      </a:r>
                    </a:p>
                  </a:txBody>
                  <a:tcPr marL="68580" marR="68580" marT="0" marB="0" anchor="ctr"/>
                </a:tc>
                <a:tc vMerge="1">
                  <a:txBody>
                    <a:bodyPr/>
                    <a:lstStyle/>
                    <a:p>
                      <a:pPr marL="0" marR="0" algn="ctr">
                        <a:spcBef>
                          <a:spcPts val="0"/>
                        </a:spcBef>
                        <a:spcAft>
                          <a:spcPts val="0"/>
                        </a:spcAft>
                      </a:pP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Giữ</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nguyên</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71297470"/>
                  </a:ext>
                </a:extLst>
              </a:tr>
              <a:tr h="280968">
                <a:tc>
                  <a:txBody>
                    <a:bodyPr/>
                    <a:lstStyle/>
                    <a:p>
                      <a:pPr marL="285750" marR="0" indent="-285750" algn="l" defTabSz="914400" rtl="0" eaLnBrk="1" fontAlgn="auto" latinLnBrk="0" hangingPunct="1">
                        <a:lnSpc>
                          <a:spcPts val="1800"/>
                        </a:lnSpc>
                        <a:spcBef>
                          <a:spcPts val="0"/>
                        </a:spcBef>
                        <a:spcAft>
                          <a:spcPts val="0"/>
                        </a:spcAft>
                        <a:buClrTx/>
                        <a:buSzTx/>
                        <a:buFontTx/>
                        <a:buChar char="-"/>
                        <a:tabLst>
                          <a:tab pos="360045" algn="l"/>
                        </a:tabLst>
                        <a:defRPr/>
                      </a:pPr>
                      <a:r>
                        <a:rPr lang="nl-BE" sz="1800" b="0" spc="25" baseline="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Đùn dẻo</a:t>
                      </a:r>
                      <a:endParaRPr lang="en-US" sz="1800" b="0" spc="25" dirty="0" smtClean="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pPr marL="0" marR="0" algn="ctr">
                        <a:spcBef>
                          <a:spcPts val="0"/>
                        </a:spcBef>
                        <a:spcAft>
                          <a:spcPts val="0"/>
                        </a:spcAft>
                      </a:pP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Mức</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tiêu</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25572961"/>
                  </a:ext>
                </a:extLst>
              </a:tr>
              <a:tr h="280968">
                <a:tc>
                  <a:txBody>
                    <a:bodyPr/>
                    <a:lstStyle/>
                    <a:p>
                      <a:pPr marL="0" marR="0" algn="l">
                        <a:lnSpc>
                          <a:spcPts val="1800"/>
                        </a:lnSpc>
                        <a:spcBef>
                          <a:spcPts val="0"/>
                        </a:spcBef>
                        <a:spcAft>
                          <a:spcPts val="0"/>
                        </a:spcAft>
                        <a:tabLst>
                          <a:tab pos="360045" algn="l"/>
                        </a:tabLst>
                      </a:pPr>
                      <a:r>
                        <a:rPr lang="nl-BE" sz="1800" b="1" spc="25"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Đá </a:t>
                      </a:r>
                      <a:r>
                        <a:rPr lang="nl-BE" sz="1800" b="1" spc="25"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ốp lát tự nhiên</a:t>
                      </a:r>
                      <a:endParaRPr lang="en-US" sz="1800" b="1"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TCVN 4732:2016</a:t>
                      </a:r>
                      <a:endParaRPr lang="en-US" sz="1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Giữ</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nguyên</a:t>
                      </a:r>
                      <a:endParaRPr lang="en-US" sz="1800" b="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13207928"/>
                  </a:ext>
                </a:extLst>
              </a:tr>
              <a:tr h="280968">
                <a:tc>
                  <a:txBody>
                    <a:bodyPr/>
                    <a:lstStyle/>
                    <a:p>
                      <a:pPr marL="0" marR="0" algn="l">
                        <a:lnSpc>
                          <a:spcPts val="1800"/>
                        </a:lnSpc>
                        <a:spcBef>
                          <a:spcPts val="300"/>
                        </a:spcBef>
                        <a:spcAft>
                          <a:spcPts val="300"/>
                        </a:spcAft>
                        <a:tabLst>
                          <a:tab pos="360045" algn="l"/>
                        </a:tabLst>
                      </a:pPr>
                      <a:r>
                        <a:rPr lang="nl-BE" sz="1800" b="1" spc="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Đá </a:t>
                      </a:r>
                      <a:r>
                        <a:rPr lang="nl-BE" sz="1800" b="1"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ốp lát nhân tạo trên cơ sở chất kết dính hữu cơ</a:t>
                      </a:r>
                      <a:endParaRPr lang="en-US" sz="1800" b="1"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TCVN </a:t>
                      </a:r>
                      <a:r>
                        <a:rPr lang="en-US" sz="1800" b="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8057: </a:t>
                      </a:r>
                      <a:r>
                        <a:rPr lang="en-US" sz="18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2009</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err="1" smtClean="0">
                          <a:effectLst/>
                          <a:latin typeface="Times New Roman" panose="02020603050405020304" pitchFamily="18" charset="0"/>
                          <a:ea typeface="Times New Roman" panose="02020603050405020304" pitchFamily="18" charset="0"/>
                          <a:cs typeface="Times New Roman" panose="02020603050405020304" pitchFamily="18" charset="0"/>
                        </a:rPr>
                        <a:t>Bổ</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sung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tiêu</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thay</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pháp</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thử</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mức</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4283988"/>
                  </a:ext>
                </a:extLst>
              </a:tr>
              <a:tr h="280968">
                <a:tc>
                  <a:txBody>
                    <a:bodyPr/>
                    <a:lstStyle/>
                    <a:p>
                      <a:pPr marL="0" marR="0">
                        <a:spcBef>
                          <a:spcPts val="600"/>
                        </a:spcBef>
                        <a:spcAft>
                          <a:spcPts val="600"/>
                        </a:spcAft>
                      </a:pPr>
                      <a:r>
                        <a:rPr lang="nl-BE" sz="18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4. Gạch </a:t>
                      </a:r>
                      <a:r>
                        <a:rPr lang="nl-BE"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bê tông tự chèn</a:t>
                      </a:r>
                      <a:endParaRPr lang="en-US"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TCVN 6476:1999</a:t>
                      </a:r>
                    </a:p>
                  </a:txBody>
                  <a:tcPr marL="68580" marR="68580" marT="0" marB="0" anchor="ctr"/>
                </a:tc>
                <a:tc>
                  <a:txBody>
                    <a:bodyPr/>
                    <a:lstStyle/>
                    <a:p>
                      <a:pPr marL="0" marR="0" algn="ctr">
                        <a:spcBef>
                          <a:spcPts val="0"/>
                        </a:spcBef>
                        <a:spcAft>
                          <a:spcPts val="0"/>
                        </a:spcAft>
                      </a:pPr>
                      <a:r>
                        <a:rPr lang="en-US" sz="1800" b="0"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1800" b="0" baseline="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1800" b="0" baseline="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bổ</a:t>
                      </a:r>
                      <a:r>
                        <a:rPr lang="en-US" sz="1800" b="0" baseline="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sung</a:t>
                      </a:r>
                      <a:endParaRPr lang="en-US" sz="1800" b="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01032489"/>
                  </a:ext>
                </a:extLst>
              </a:tr>
            </a:tbl>
          </a:graphicData>
        </a:graphic>
      </p:graphicFrame>
    </p:spTree>
    <p:extLst>
      <p:ext uri="{BB962C8B-B14F-4D97-AF65-F5344CB8AC3E}">
        <p14:creationId xmlns:p14="http://schemas.microsoft.com/office/powerpoint/2010/main" val="25943190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III: </a:t>
            </a:r>
            <a:r>
              <a:rPr lang="en-US" sz="1600" b="1" i="1" dirty="0" err="1" smtClean="0">
                <a:latin typeface="Arial" pitchFamily="34" charset="0"/>
                <a:cs typeface="Arial" pitchFamily="34" charset="0"/>
              </a:rPr>
              <a:t>Gạch</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đá</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ốp</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lát</a:t>
            </a:r>
            <a:endParaRPr lang="en-US" sz="1600" b="1" i="1" dirty="0">
              <a:latin typeface="Arial" pitchFamily="34" charset="0"/>
              <a:cs typeface="Arial"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819471596"/>
              </p:ext>
            </p:extLst>
          </p:nvPr>
        </p:nvGraphicFramePr>
        <p:xfrm>
          <a:off x="456271" y="1661570"/>
          <a:ext cx="8460058" cy="3818352"/>
        </p:xfrm>
        <a:graphic>
          <a:graphicData uri="http://schemas.openxmlformats.org/drawingml/2006/table">
            <a:tbl>
              <a:tblPr firstRow="1" firstCol="1" bandRow="1">
                <a:tableStyleId>{69CF1AB2-1976-4502-BF36-3FF5EA218861}</a:tableStyleId>
              </a:tblPr>
              <a:tblGrid>
                <a:gridCol w="1221058">
                  <a:extLst>
                    <a:ext uri="{9D8B030D-6E8A-4147-A177-3AD203B41FA5}">
                      <a16:colId xmlns:a16="http://schemas.microsoft.com/office/drawing/2014/main" val="1842931405"/>
                    </a:ext>
                  </a:extLst>
                </a:gridCol>
                <a:gridCol w="2971800">
                  <a:extLst>
                    <a:ext uri="{9D8B030D-6E8A-4147-A177-3AD203B41FA5}">
                      <a16:colId xmlns:a16="http://schemas.microsoft.com/office/drawing/2014/main" val="124230276"/>
                    </a:ext>
                  </a:extLst>
                </a:gridCol>
                <a:gridCol w="2209800">
                  <a:extLst>
                    <a:ext uri="{9D8B030D-6E8A-4147-A177-3AD203B41FA5}">
                      <a16:colId xmlns:a16="http://schemas.microsoft.com/office/drawing/2014/main" val="630285297"/>
                    </a:ext>
                  </a:extLst>
                </a:gridCol>
                <a:gridCol w="2057400">
                  <a:extLst>
                    <a:ext uri="{9D8B030D-6E8A-4147-A177-3AD203B41FA5}">
                      <a16:colId xmlns:a16="http://schemas.microsoft.com/office/drawing/2014/main" val="3617673207"/>
                    </a:ext>
                  </a:extLst>
                </a:gridCol>
              </a:tblGrid>
              <a:tr h="250523">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600" dirty="0" err="1" smtClean="0">
                          <a:effectLst/>
                          <a:latin typeface="Arial" panose="020B0604020202020204" pitchFamily="34" charset="0"/>
                          <a:cs typeface="Arial" panose="020B0604020202020204" pitchFamily="34" charset="0"/>
                        </a:rPr>
                        <a:t>Sản</a:t>
                      </a:r>
                      <a:r>
                        <a:rPr lang="en-US" sz="1600" baseline="0" dirty="0" smtClean="0">
                          <a:effectLst/>
                          <a:latin typeface="Arial" panose="020B0604020202020204" pitchFamily="34" charset="0"/>
                          <a:cs typeface="Arial" panose="020B0604020202020204" pitchFamily="34" charset="0"/>
                        </a:rPr>
                        <a:t> </a:t>
                      </a:r>
                      <a:r>
                        <a:rPr lang="en-US" sz="1600" baseline="0" dirty="0" err="1" smtClean="0">
                          <a:effectLst/>
                          <a:latin typeface="Arial" panose="020B0604020202020204" pitchFamily="34" charset="0"/>
                          <a:cs typeface="Arial" panose="020B0604020202020204" pitchFamily="34" charset="0"/>
                        </a:rPr>
                        <a:t>phẩm</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effectLst/>
                          <a:latin typeface="Arial" panose="020B0604020202020204" pitchFamily="34" charset="0"/>
                          <a:ea typeface="+mn-ea"/>
                          <a:cs typeface="Arial" panose="020B0604020202020204" pitchFamily="34" charset="0"/>
                        </a:rPr>
                        <a:t>Chỉ</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tiêu</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kỹ</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thuật</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50523">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819613">
                <a:tc rowSpan="4">
                  <a:txBody>
                    <a:bodyPr/>
                    <a:lstStyle/>
                    <a:p>
                      <a:pPr marL="0" marR="0">
                        <a:spcBef>
                          <a:spcPts val="600"/>
                        </a:spcBef>
                        <a:spcAft>
                          <a:spcPts val="600"/>
                        </a:spcAft>
                      </a:pPr>
                      <a:r>
                        <a:rPr lang="vi-VN" sz="1600" b="0" dirty="0" smtClean="0">
                          <a:solidFill>
                            <a:srgbClr val="000000"/>
                          </a:solidFill>
                          <a:effectLst/>
                          <a:latin typeface="+mn-lt"/>
                          <a:ea typeface="Times New Roman" panose="02020603050405020304" pitchFamily="18" charset="0"/>
                          <a:cs typeface="Arial" panose="020B0604020202020204" pitchFamily="34" charset="0"/>
                        </a:rPr>
                        <a:t>Đá ốp lát nhân tạo trên cơ sở chất kết dính hữu cơ</a:t>
                      </a: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Độ hút nước</a:t>
                      </a:r>
                      <a:endParaRPr lang="en-US" sz="1600" dirty="0">
                        <a:solidFill>
                          <a:srgbClr val="00B05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mn-lt"/>
                          <a:ea typeface="+mn-ea"/>
                          <a:cs typeface="+mn-cs"/>
                        </a:rPr>
                        <a:t>TCVN</a:t>
                      </a:r>
                      <a:r>
                        <a:rPr lang="en-US" sz="1600" kern="1200" dirty="0" smtClean="0">
                          <a:solidFill>
                            <a:schemeClr val="dk1"/>
                          </a:solidFill>
                          <a:effectLst/>
                          <a:latin typeface="+mn-lt"/>
                          <a:ea typeface="+mn-ea"/>
                          <a:cs typeface="+mn-cs"/>
                        </a:rPr>
                        <a:t/>
                      </a:r>
                      <a:br>
                        <a:rPr lang="en-US" sz="1600" kern="1200" dirty="0" smtClean="0">
                          <a:solidFill>
                            <a:schemeClr val="dk1"/>
                          </a:solidFill>
                          <a:effectLst/>
                          <a:latin typeface="+mn-lt"/>
                          <a:ea typeface="+mn-ea"/>
                          <a:cs typeface="+mn-cs"/>
                        </a:rPr>
                      </a:br>
                      <a:r>
                        <a:rPr lang="vi-VN" sz="1600" kern="1200" dirty="0" smtClean="0">
                          <a:solidFill>
                            <a:schemeClr val="dk1"/>
                          </a:solidFill>
                          <a:effectLst/>
                          <a:latin typeface="+mn-lt"/>
                          <a:ea typeface="+mn-ea"/>
                          <a:cs typeface="+mn-cs"/>
                        </a:rPr>
                        <a:t>6415-3:2016</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BSEN 14617- 1:2013</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411480">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Độ bền uốn</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mn-lt"/>
                          <a:ea typeface="+mn-ea"/>
                          <a:cs typeface="+mn-cs"/>
                        </a:rPr>
                        <a:t>TCVN</a:t>
                      </a:r>
                      <a:r>
                        <a:rPr lang="en-US" sz="1600" kern="1200" dirty="0" smtClean="0">
                          <a:solidFill>
                            <a:schemeClr val="dk1"/>
                          </a:solidFill>
                          <a:effectLst/>
                          <a:latin typeface="+mn-lt"/>
                          <a:ea typeface="+mn-ea"/>
                          <a:cs typeface="+mn-cs"/>
                        </a:rPr>
                        <a:t/>
                      </a:r>
                      <a:br>
                        <a:rPr lang="en-US" sz="1600" kern="1200" dirty="0" smtClean="0">
                          <a:solidFill>
                            <a:schemeClr val="dk1"/>
                          </a:solidFill>
                          <a:effectLst/>
                          <a:latin typeface="+mn-lt"/>
                          <a:ea typeface="+mn-ea"/>
                          <a:cs typeface="+mn-cs"/>
                        </a:rPr>
                      </a:br>
                      <a:r>
                        <a:rPr lang="vi-VN" sz="1600" kern="1200" dirty="0" smtClean="0">
                          <a:solidFill>
                            <a:schemeClr val="dk1"/>
                          </a:solidFill>
                          <a:effectLst/>
                          <a:latin typeface="+mn-lt"/>
                          <a:ea typeface="+mn-ea"/>
                          <a:cs typeface="+mn-cs"/>
                        </a:rPr>
                        <a:t>6415-4:2016</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BSEN 14617- 2:2016</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146336672"/>
                  </a:ext>
                </a:extLst>
              </a:tr>
              <a:tr h="455103">
                <a:tc vMerge="1">
                  <a:txBody>
                    <a:bodyPr/>
                    <a:lstStyle/>
                    <a:p>
                      <a:endParaRPr lang="en-US"/>
                    </a:p>
                  </a:txBody>
                  <a:tcPr/>
                </a:tc>
                <a:tc>
                  <a:txBody>
                    <a:bodyPr/>
                    <a:lstStyle/>
                    <a:p>
                      <a:pPr marL="0" marR="0" algn="ctr">
                        <a:spcBef>
                          <a:spcPts val="0"/>
                        </a:spcBef>
                        <a:spcAft>
                          <a:spcPts val="0"/>
                        </a:spcAft>
                      </a:pPr>
                      <a:r>
                        <a:rPr lang="vi-VN" sz="1600" kern="1200" dirty="0" smtClean="0">
                          <a:solidFill>
                            <a:srgbClr val="FF0000"/>
                          </a:solidFill>
                          <a:effectLst/>
                          <a:latin typeface="+mn-lt"/>
                          <a:ea typeface="+mn-ea"/>
                          <a:cs typeface="+mn-cs"/>
                        </a:rPr>
                        <a:t>Độ bền mài mòn </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rgbClr val="FF0000"/>
                          </a:solidFill>
                          <a:effectLst/>
                          <a:latin typeface="+mn-lt"/>
                          <a:ea typeface="+mn-ea"/>
                          <a:cs typeface="+mn-cs"/>
                        </a:rPr>
                        <a:t>BSEN 14617- 4:2012</a:t>
                      </a:r>
                      <a:endParaRPr lang="en-US" sz="1600" dirty="0" smtClean="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05226793"/>
                  </a:ext>
                </a:extLst>
              </a:tr>
              <a:tr h="579550">
                <a:tc vMerge="1">
                  <a:txBody>
                    <a:bodyPr/>
                    <a:lstStyle/>
                    <a:p>
                      <a:pPr marL="0" marR="0">
                        <a:spcBef>
                          <a:spcPts val="600"/>
                        </a:spcBef>
                        <a:spcAft>
                          <a:spcPts val="600"/>
                        </a:spcAft>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mn-lt"/>
                          <a:ea typeface="+mn-ea"/>
                          <a:cs typeface="+mn-cs"/>
                        </a:rPr>
                        <a:t>Độ bền hóa học</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rgbClr val="FF0000"/>
                          </a:solidFill>
                          <a:effectLst/>
                          <a:latin typeface="+mn-lt"/>
                          <a:ea typeface="+mn-ea"/>
                          <a:cs typeface="+mn-cs"/>
                        </a:rPr>
                        <a:t>BSEN 14617- 10:2012</a:t>
                      </a:r>
                      <a:endParaRPr lang="en-US" sz="1600" dirty="0" smtClean="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188322472"/>
                  </a:ext>
                </a:extLst>
              </a:tr>
              <a:tr h="339209">
                <a:tc rowSpan="3">
                  <a:txBody>
                    <a:bodyPr/>
                    <a:lstStyle/>
                    <a:p>
                      <a:r>
                        <a:rPr lang="en-US" sz="1600" b="0" dirty="0" err="1" smtClean="0">
                          <a:solidFill>
                            <a:srgbClr val="FF0000"/>
                          </a:solidFill>
                          <a:latin typeface="Arial" panose="020B0604020202020204" pitchFamily="34" charset="0"/>
                          <a:cs typeface="Arial" panose="020B0604020202020204" pitchFamily="34" charset="0"/>
                        </a:rPr>
                        <a:t>Gạch</a:t>
                      </a:r>
                      <a:r>
                        <a:rPr lang="en-US" sz="1600" b="0" dirty="0" smtClean="0">
                          <a:solidFill>
                            <a:srgbClr val="FF0000"/>
                          </a:solidFill>
                          <a:latin typeface="Arial" panose="020B0604020202020204" pitchFamily="34" charset="0"/>
                          <a:cs typeface="Arial" panose="020B0604020202020204" pitchFamily="34" charset="0"/>
                        </a:rPr>
                        <a:t> </a:t>
                      </a:r>
                      <a:r>
                        <a:rPr lang="en-US" sz="1600" b="0" dirty="0" err="1" smtClean="0">
                          <a:solidFill>
                            <a:srgbClr val="FF0000"/>
                          </a:solidFill>
                          <a:latin typeface="Arial" panose="020B0604020202020204" pitchFamily="34" charset="0"/>
                          <a:cs typeface="Arial" panose="020B0604020202020204" pitchFamily="34" charset="0"/>
                        </a:rPr>
                        <a:t>bê</a:t>
                      </a:r>
                      <a:r>
                        <a:rPr lang="en-US" sz="1600" b="0" dirty="0" smtClean="0">
                          <a:solidFill>
                            <a:srgbClr val="FF0000"/>
                          </a:solidFill>
                          <a:latin typeface="Arial" panose="020B0604020202020204" pitchFamily="34" charset="0"/>
                          <a:cs typeface="Arial" panose="020B0604020202020204" pitchFamily="34" charset="0"/>
                        </a:rPr>
                        <a:t> </a:t>
                      </a:r>
                      <a:r>
                        <a:rPr lang="en-US" sz="1600" b="0" dirty="0" err="1" smtClean="0">
                          <a:solidFill>
                            <a:srgbClr val="FF0000"/>
                          </a:solidFill>
                          <a:latin typeface="Arial" panose="020B0604020202020204" pitchFamily="34" charset="0"/>
                          <a:cs typeface="Arial" panose="020B0604020202020204" pitchFamily="34" charset="0"/>
                        </a:rPr>
                        <a:t>tông</a:t>
                      </a:r>
                      <a:r>
                        <a:rPr lang="en-US" sz="1600" b="0" dirty="0" smtClean="0">
                          <a:solidFill>
                            <a:srgbClr val="FF0000"/>
                          </a:solidFill>
                          <a:latin typeface="Arial" panose="020B0604020202020204" pitchFamily="34" charset="0"/>
                          <a:cs typeface="Arial" panose="020B0604020202020204" pitchFamily="34" charset="0"/>
                        </a:rPr>
                        <a:t> </a:t>
                      </a:r>
                      <a:r>
                        <a:rPr lang="en-US" sz="1600" b="0" dirty="0" err="1" smtClean="0">
                          <a:solidFill>
                            <a:srgbClr val="FF0000"/>
                          </a:solidFill>
                          <a:latin typeface="Arial" panose="020B0604020202020204" pitchFamily="34" charset="0"/>
                          <a:cs typeface="Arial" panose="020B0604020202020204" pitchFamily="34" charset="0"/>
                        </a:rPr>
                        <a:t>tự</a:t>
                      </a:r>
                      <a:r>
                        <a:rPr lang="en-US" sz="1600" b="0" dirty="0" smtClean="0">
                          <a:solidFill>
                            <a:srgbClr val="FF0000"/>
                          </a:solidFill>
                          <a:latin typeface="Arial" panose="020B0604020202020204" pitchFamily="34" charset="0"/>
                          <a:cs typeface="Arial" panose="020B0604020202020204" pitchFamily="34" charset="0"/>
                        </a:rPr>
                        <a:t> </a:t>
                      </a:r>
                      <a:r>
                        <a:rPr lang="en-US" sz="1600" b="0" dirty="0" err="1" smtClean="0">
                          <a:solidFill>
                            <a:srgbClr val="FF0000"/>
                          </a:solidFill>
                          <a:latin typeface="Arial" panose="020B0604020202020204" pitchFamily="34" charset="0"/>
                          <a:cs typeface="Arial" panose="020B0604020202020204" pitchFamily="34" charset="0"/>
                        </a:rPr>
                        <a:t>chèn</a:t>
                      </a:r>
                      <a:endParaRPr lang="en-US" sz="1600" b="0" dirty="0" smtClean="0">
                        <a:solidFill>
                          <a:srgbClr val="FF0000"/>
                        </a:solidFill>
                        <a:latin typeface="Arial" panose="020B0604020202020204" pitchFamily="34" charset="0"/>
                        <a:cs typeface="Arial" panose="020B0604020202020204" pitchFamily="34" charset="0"/>
                      </a:endParaRPr>
                    </a:p>
                    <a:p>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Cường độ nén</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3">
                  <a:txBody>
                    <a:bodyPr/>
                    <a:lstStyle/>
                    <a:p>
                      <a:pPr algn="ctr"/>
                      <a:r>
                        <a:rPr lang="en-US" sz="1600" dirty="0" err="1" smtClean="0">
                          <a:solidFill>
                            <a:srgbClr val="FF0000"/>
                          </a:solidFill>
                          <a:latin typeface="Arial" panose="020B0604020202020204" pitchFamily="34" charset="0"/>
                          <a:cs typeface="Arial" panose="020B0604020202020204" pitchFamily="34" charset="0"/>
                        </a:rPr>
                        <a:t>Không</a:t>
                      </a:r>
                      <a:r>
                        <a:rPr lang="en-US" sz="1600" baseline="0" dirty="0" smtClean="0">
                          <a:solidFill>
                            <a:srgbClr val="FF0000"/>
                          </a:solidFill>
                          <a:latin typeface="Arial" panose="020B0604020202020204" pitchFamily="34" charset="0"/>
                          <a:cs typeface="Arial" panose="020B0604020202020204" pitchFamily="34" charset="0"/>
                        </a:rPr>
                        <a:t> </a:t>
                      </a:r>
                      <a:r>
                        <a:rPr lang="en-US" sz="1600" baseline="0" dirty="0" err="1" smtClean="0">
                          <a:solidFill>
                            <a:srgbClr val="FF0000"/>
                          </a:solidFill>
                          <a:latin typeface="Arial" panose="020B0604020202020204" pitchFamily="34" charset="0"/>
                          <a:cs typeface="Arial" panose="020B0604020202020204" pitchFamily="34" charset="0"/>
                        </a:rPr>
                        <a:t>có</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600" kern="1200" dirty="0" smtClean="0">
                          <a:solidFill>
                            <a:srgbClr val="FF0000"/>
                          </a:solidFill>
                          <a:effectLst/>
                          <a:latin typeface="+mn-lt"/>
                          <a:ea typeface="+mn-ea"/>
                          <a:cs typeface="+mn-cs"/>
                        </a:rPr>
                        <a:t>TCVN 6476:1999</a:t>
                      </a:r>
                      <a:endParaRPr lang="en-US" sz="1600" dirty="0">
                        <a:solidFill>
                          <a:srgbClr val="FF0000"/>
                        </a:solidFill>
                        <a:latin typeface="+mn-lt"/>
                        <a:cs typeface="Arial" panose="020B0604020202020204" pitchFamily="34" charset="0"/>
                      </a:endParaRPr>
                    </a:p>
                  </a:txBody>
                  <a:tcPr marL="66583" marR="66583" marT="0" marB="0" anchor="ctr"/>
                </a:tc>
                <a:extLst>
                  <a:ext uri="{0D108BD9-81ED-4DB2-BD59-A6C34878D82A}">
                    <a16:rowId xmlns:a16="http://schemas.microsoft.com/office/drawing/2014/main" val="2307043001"/>
                  </a:ext>
                </a:extLst>
              </a:tr>
              <a:tr h="266939">
                <a:tc vMerge="1">
                  <a:txBody>
                    <a:bodyPr/>
                    <a:lstStyle/>
                    <a:p>
                      <a:endParaRPr lang="en-US"/>
                    </a:p>
                  </a:txBody>
                  <a:tcPr/>
                </a:tc>
                <a:tc>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Độ hút nước</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600" kern="1200" dirty="0" smtClean="0">
                          <a:solidFill>
                            <a:srgbClr val="FF0000"/>
                          </a:solidFill>
                          <a:effectLst/>
                          <a:latin typeface="+mn-lt"/>
                          <a:ea typeface="+mn-ea"/>
                          <a:cs typeface="+mn-cs"/>
                        </a:rPr>
                        <a:t>TCVN 6355-4:2009</a:t>
                      </a:r>
                      <a:endParaRPr lang="en-US" sz="1600" dirty="0">
                        <a:solidFill>
                          <a:srgbClr val="FF0000"/>
                        </a:solidFill>
                        <a:latin typeface="+mn-lt"/>
                        <a:cs typeface="Arial" panose="020B0604020202020204" pitchFamily="34" charset="0"/>
                      </a:endParaRPr>
                    </a:p>
                  </a:txBody>
                  <a:tcPr marL="66583" marR="66583" marT="0" marB="0" anchor="ctr"/>
                </a:tc>
                <a:extLst>
                  <a:ext uri="{0D108BD9-81ED-4DB2-BD59-A6C34878D82A}">
                    <a16:rowId xmlns:a16="http://schemas.microsoft.com/office/drawing/2014/main" val="1689656008"/>
                  </a:ext>
                </a:extLst>
              </a:tr>
              <a:tr h="285631">
                <a:tc vMerge="1">
                  <a:txBody>
                    <a:bodyPr/>
                    <a:lstStyle/>
                    <a:p>
                      <a:endParaRPr lang="en-US"/>
                    </a:p>
                  </a:txBody>
                  <a:tcPr/>
                </a:tc>
                <a:tc>
                  <a:txBody>
                    <a:bodyPr/>
                    <a:lstStyle/>
                    <a:p>
                      <a:pPr marL="0" marR="0" algn="ctr">
                        <a:spcBef>
                          <a:spcPts val="0"/>
                        </a:spcBef>
                        <a:spcAft>
                          <a:spcPts val="0"/>
                        </a:spcAft>
                      </a:pPr>
                      <a:r>
                        <a:rPr lang="vi-VN" sz="1600" kern="1200" dirty="0" smtClean="0">
                          <a:solidFill>
                            <a:srgbClr val="FF0000"/>
                          </a:solidFill>
                          <a:effectLst/>
                          <a:latin typeface="+mn-lt"/>
                          <a:ea typeface="+mn-ea"/>
                          <a:cs typeface="+mn-cs"/>
                        </a:rPr>
                        <a:t>Độ mài mòn</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600" kern="1200" dirty="0" smtClean="0">
                          <a:solidFill>
                            <a:srgbClr val="FF0000"/>
                          </a:solidFill>
                          <a:effectLst/>
                          <a:latin typeface="+mn-lt"/>
                          <a:ea typeface="+mn-ea"/>
                          <a:cs typeface="+mn-cs"/>
                        </a:rPr>
                        <a:t>TCVN 6065:1995</a:t>
                      </a:r>
                      <a:endParaRPr lang="en-US" sz="1600" dirty="0">
                        <a:solidFill>
                          <a:srgbClr val="FF0000"/>
                        </a:solidFill>
                        <a:latin typeface="+mn-lt"/>
                        <a:cs typeface="Arial" panose="020B0604020202020204" pitchFamily="34" charset="0"/>
                      </a:endParaRPr>
                    </a:p>
                  </a:txBody>
                  <a:tcPr marL="66583" marR="66583" marT="0" marB="0" anchor="ctr"/>
                </a:tc>
                <a:extLst>
                  <a:ext uri="{0D108BD9-81ED-4DB2-BD59-A6C34878D82A}">
                    <a16:rowId xmlns:a16="http://schemas.microsoft.com/office/drawing/2014/main" val="3679518941"/>
                  </a:ext>
                </a:extLst>
              </a:tr>
            </a:tbl>
          </a:graphicData>
        </a:graphic>
      </p:graphicFrame>
    </p:spTree>
    <p:extLst>
      <p:ext uri="{BB962C8B-B14F-4D97-AF65-F5344CB8AC3E}">
        <p14:creationId xmlns:p14="http://schemas.microsoft.com/office/powerpoint/2010/main" val="17092695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IV: </a:t>
            </a:r>
            <a:r>
              <a:rPr lang="en-US" sz="1600" b="1" i="1" dirty="0" err="1" smtClean="0">
                <a:latin typeface="Arial" pitchFamily="34" charset="0"/>
                <a:cs typeface="Arial" pitchFamily="34" charset="0"/>
              </a:rPr>
              <a:t>Vật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liệu</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xây</a:t>
            </a:r>
            <a:endParaRPr lang="en-US" sz="1600" b="1" i="1" dirty="0">
              <a:latin typeface="Arial" pitchFamily="34" charset="0"/>
              <a:cs typeface="Arial"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851004709"/>
              </p:ext>
            </p:extLst>
          </p:nvPr>
        </p:nvGraphicFramePr>
        <p:xfrm>
          <a:off x="685800" y="1281742"/>
          <a:ext cx="8077200" cy="2915544"/>
        </p:xfrm>
        <a:graphic>
          <a:graphicData uri="http://schemas.openxmlformats.org/drawingml/2006/table">
            <a:tbl>
              <a:tblPr firstRow="1" firstCol="1" bandRow="1">
                <a:tableStyleId>{69CF1AB2-1976-4502-BF36-3FF5EA218861}</a:tableStyleId>
              </a:tblPr>
              <a:tblGrid>
                <a:gridCol w="3733800">
                  <a:extLst>
                    <a:ext uri="{9D8B030D-6E8A-4147-A177-3AD203B41FA5}">
                      <a16:colId xmlns:a16="http://schemas.microsoft.com/office/drawing/2014/main" val="1842931405"/>
                    </a:ext>
                  </a:extLst>
                </a:gridCol>
                <a:gridCol w="1981200">
                  <a:extLst>
                    <a:ext uri="{9D8B030D-6E8A-4147-A177-3AD203B41FA5}">
                      <a16:colId xmlns:a16="http://schemas.microsoft.com/office/drawing/2014/main" val="124230276"/>
                    </a:ext>
                  </a:extLst>
                </a:gridCol>
                <a:gridCol w="2362200">
                  <a:extLst>
                    <a:ext uri="{9D8B030D-6E8A-4147-A177-3AD203B41FA5}">
                      <a16:colId xmlns:a16="http://schemas.microsoft.com/office/drawing/2014/main" val="2898520099"/>
                    </a:ext>
                  </a:extLst>
                </a:gridCol>
              </a:tblGrid>
              <a:tr h="178359">
                <a:tc>
                  <a:txBody>
                    <a:bodyPr/>
                    <a:lstStyle/>
                    <a:p>
                      <a:pPr marL="0" marR="0" indent="0" algn="ctr">
                        <a:spcBef>
                          <a:spcPts val="600"/>
                        </a:spcBef>
                        <a:spcAft>
                          <a:spcPts val="600"/>
                        </a:spcAft>
                        <a:buFont typeface="+mj-lt"/>
                        <a:buNone/>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Tên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Tiêu</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chuẩn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kỹ</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thuật</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Thay</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đổi</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80968">
                <a:tc>
                  <a:txBody>
                    <a:bodyPr/>
                    <a:lstStyle/>
                    <a:p>
                      <a:pPr marL="0" marR="10795">
                        <a:spcBef>
                          <a:spcPts val="0"/>
                        </a:spcBef>
                        <a:spcAft>
                          <a:spcPts val="600"/>
                        </a:spcAft>
                      </a:pP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Gạch</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đất</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sét</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nung</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6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1450:2009</a:t>
                      </a:r>
                      <a:endParaRPr lang="en-US" sz="1600">
                        <a:effectLst/>
                        <a:latin typeface="Arial" panose="020B0604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US" sz="16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1451:1998</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b="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Giữ</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nguyên</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61639138"/>
                  </a:ext>
                </a:extLst>
              </a:tr>
              <a:tr h="280968">
                <a:tc>
                  <a:txBody>
                    <a:bodyPr/>
                    <a:lstStyle/>
                    <a:p>
                      <a:pPr marL="0" marR="10795">
                        <a:spcBef>
                          <a:spcPts val="0"/>
                        </a:spcBef>
                        <a:spcAft>
                          <a:spcPts val="600"/>
                        </a:spcAft>
                      </a:pP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Gạch</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bê</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tông</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6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6477:2016</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b="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Giữ</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nguyên</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71297470"/>
                  </a:ext>
                </a:extLst>
              </a:tr>
              <a:tr h="280968">
                <a:tc>
                  <a:txBody>
                    <a:bodyPr/>
                    <a:lstStyle/>
                    <a:p>
                      <a:pPr marL="0" marR="10795">
                        <a:spcBef>
                          <a:spcPts val="300"/>
                        </a:spcBef>
                        <a:spcAft>
                          <a:spcPts val="300"/>
                        </a:spcAft>
                      </a:pP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Sản</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phẩm</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bê</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tông</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khí</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chưng</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áp</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6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7959:2017</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b="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Giữ</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nguyên</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25572961"/>
                  </a:ext>
                </a:extLst>
              </a:tr>
              <a:tr h="280968">
                <a:tc>
                  <a:txBody>
                    <a:bodyPr/>
                    <a:lstStyle/>
                    <a:p>
                      <a:pPr marL="0" marR="10795">
                        <a:spcBef>
                          <a:spcPts val="300"/>
                        </a:spcBef>
                        <a:spcAft>
                          <a:spcPts val="300"/>
                        </a:spcAft>
                      </a:pP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Tấm</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rỗng</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bê</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tông</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đúc</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sẵn</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theo</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công</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nghệ</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đùn</a:t>
                      </a:r>
                      <a:r>
                        <a:rPr lang="en-US" sz="16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ép</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6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11524:2016</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Thay</a:t>
                      </a:r>
                      <a:r>
                        <a:rPr lang="en-US" sz="1800" b="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pháp</a:t>
                      </a:r>
                      <a:r>
                        <a:rPr lang="en-US" sz="1800" b="0" baseline="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thử</a:t>
                      </a:r>
                      <a:endParaRPr lang="en-US" sz="1800" b="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13207928"/>
                  </a:ext>
                </a:extLst>
              </a:tr>
              <a:tr h="280968">
                <a:tc>
                  <a:txBody>
                    <a:bodyPr/>
                    <a:lstStyle/>
                    <a:p>
                      <a:pPr marL="0" marR="10795">
                        <a:spcBef>
                          <a:spcPts val="300"/>
                        </a:spcBef>
                        <a:spcAft>
                          <a:spcPts val="300"/>
                        </a:spcAft>
                      </a:pP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5.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Tấm</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nhẹ</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ba</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lớp</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xen</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kẹp</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p>
                  </a:txBody>
                  <a:tcPr marL="68580" marR="68580" marT="0" marB="0" anchor="ctr"/>
                </a:tc>
                <a:tc>
                  <a:txBody>
                    <a:bodyPr/>
                    <a:lstStyle/>
                    <a:p>
                      <a:pPr marL="0" marR="0" algn="ctr">
                        <a:spcBef>
                          <a:spcPts val="0"/>
                        </a:spcBef>
                        <a:spcAft>
                          <a:spcPts val="0"/>
                        </a:spcAft>
                      </a:pPr>
                      <a:r>
                        <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TCVN 12302:2018</a:t>
                      </a:r>
                    </a:p>
                  </a:txBody>
                  <a:tcPr marL="68580" marR="68580" marT="0" marB="0" anchor="ctr"/>
                </a:tc>
                <a:tc>
                  <a:txBody>
                    <a:bodyPr/>
                    <a:lstStyle/>
                    <a:p>
                      <a:pPr marL="0" marR="0" algn="ctr">
                        <a:spcBef>
                          <a:spcPts val="0"/>
                        </a:spcBef>
                        <a:spcAft>
                          <a:spcPts val="0"/>
                        </a:spcAft>
                      </a:pPr>
                      <a:r>
                        <a:rPr lang="en-US" sz="1800" b="0"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1800" b="0" baseline="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1800" b="0" baseline="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bổ</a:t>
                      </a:r>
                      <a:r>
                        <a:rPr lang="en-US" sz="1800" b="0" baseline="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sung</a:t>
                      </a:r>
                      <a:endParaRPr lang="en-US" sz="1800" b="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4283988"/>
                  </a:ext>
                </a:extLst>
              </a:tr>
              <a:tr h="280968">
                <a:tc>
                  <a:txBody>
                    <a:bodyPr/>
                    <a:lstStyle/>
                    <a:p>
                      <a:pPr marL="0" marR="10795">
                        <a:spcBef>
                          <a:spcPts val="300"/>
                        </a:spcBef>
                        <a:spcAft>
                          <a:spcPts val="300"/>
                        </a:spcAft>
                      </a:pP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6.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Tấm</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bê</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tông</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khí</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chưng</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áp</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cốt</a:t>
                      </a:r>
                      <a:r>
                        <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a:solidFill>
                            <a:srgbClr val="FF0000"/>
                          </a:solidFill>
                          <a:effectLst/>
                          <a:latin typeface="Arial" panose="020B0604020202020204" pitchFamily="34" charset="0"/>
                          <a:ea typeface="Times New Roman" panose="02020603050405020304" pitchFamily="18" charset="0"/>
                          <a:cs typeface="Arial" panose="020B0604020202020204" pitchFamily="34" charset="0"/>
                        </a:rPr>
                        <a:t>thép</a:t>
                      </a:r>
                      <a:endPar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TCVN 12867:2020</a:t>
                      </a:r>
                    </a:p>
                  </a:txBody>
                  <a:tcPr marL="68580" marR="68580" marT="0" marB="0" anchor="ctr"/>
                </a:tc>
                <a:tc>
                  <a:txBody>
                    <a:bodyPr/>
                    <a:lstStyle/>
                    <a:p>
                      <a:pPr marL="0" marR="0" algn="ctr">
                        <a:spcBef>
                          <a:spcPts val="0"/>
                        </a:spcBef>
                        <a:spcAft>
                          <a:spcPts val="0"/>
                        </a:spcAft>
                      </a:pPr>
                      <a:r>
                        <a:rPr lang="en-US" sz="1800" b="0"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1800" b="0" baseline="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1800" b="0" baseline="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baseline="0"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bổ</a:t>
                      </a:r>
                      <a:r>
                        <a:rPr lang="en-US" sz="1800" b="0" baseline="0"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sung</a:t>
                      </a:r>
                      <a:endParaRPr lang="en-US" sz="1800" b="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01032489"/>
                  </a:ext>
                </a:extLst>
              </a:tr>
            </a:tbl>
          </a:graphicData>
        </a:graphic>
      </p:graphicFrame>
    </p:spTree>
    <p:extLst>
      <p:ext uri="{BB962C8B-B14F-4D97-AF65-F5344CB8AC3E}">
        <p14:creationId xmlns:p14="http://schemas.microsoft.com/office/powerpoint/2010/main" val="32910980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IV: </a:t>
            </a:r>
            <a:r>
              <a:rPr lang="en-US" sz="1600" b="1" i="1" dirty="0" err="1" smtClean="0">
                <a:latin typeface="Arial" pitchFamily="34" charset="0"/>
                <a:cs typeface="Arial" pitchFamily="34" charset="0"/>
              </a:rPr>
              <a:t>Vật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liệu</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xây</a:t>
            </a:r>
            <a:endParaRPr lang="en-US" sz="1600" b="1" i="1" dirty="0">
              <a:latin typeface="Arial" pitchFamily="34" charset="0"/>
              <a:cs typeface="Arial"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596104914"/>
              </p:ext>
            </p:extLst>
          </p:nvPr>
        </p:nvGraphicFramePr>
        <p:xfrm>
          <a:off x="456271" y="1289615"/>
          <a:ext cx="8460058" cy="4621670"/>
        </p:xfrm>
        <a:graphic>
          <a:graphicData uri="http://schemas.openxmlformats.org/drawingml/2006/table">
            <a:tbl>
              <a:tblPr firstRow="1" firstCol="1" bandRow="1">
                <a:tableStyleId>{69CF1AB2-1976-4502-BF36-3FF5EA218861}</a:tableStyleId>
              </a:tblPr>
              <a:tblGrid>
                <a:gridCol w="1372529">
                  <a:extLst>
                    <a:ext uri="{9D8B030D-6E8A-4147-A177-3AD203B41FA5}">
                      <a16:colId xmlns:a16="http://schemas.microsoft.com/office/drawing/2014/main" val="1842931405"/>
                    </a:ext>
                  </a:extLst>
                </a:gridCol>
                <a:gridCol w="3048000">
                  <a:extLst>
                    <a:ext uri="{9D8B030D-6E8A-4147-A177-3AD203B41FA5}">
                      <a16:colId xmlns:a16="http://schemas.microsoft.com/office/drawing/2014/main" val="124230276"/>
                    </a:ext>
                  </a:extLst>
                </a:gridCol>
                <a:gridCol w="1982129">
                  <a:extLst>
                    <a:ext uri="{9D8B030D-6E8A-4147-A177-3AD203B41FA5}">
                      <a16:colId xmlns:a16="http://schemas.microsoft.com/office/drawing/2014/main" val="630285297"/>
                    </a:ext>
                  </a:extLst>
                </a:gridCol>
                <a:gridCol w="2057400">
                  <a:extLst>
                    <a:ext uri="{9D8B030D-6E8A-4147-A177-3AD203B41FA5}">
                      <a16:colId xmlns:a16="http://schemas.microsoft.com/office/drawing/2014/main" val="3617673207"/>
                    </a:ext>
                  </a:extLst>
                </a:gridCol>
              </a:tblGrid>
              <a:tr h="250523">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600" dirty="0" err="1" smtClean="0">
                          <a:effectLst/>
                          <a:latin typeface="Arial" panose="020B0604020202020204" pitchFamily="34" charset="0"/>
                          <a:cs typeface="Arial" panose="020B0604020202020204" pitchFamily="34" charset="0"/>
                        </a:rPr>
                        <a:t>Sản</a:t>
                      </a:r>
                      <a:r>
                        <a:rPr lang="en-US" sz="1600" baseline="0" dirty="0" smtClean="0">
                          <a:effectLst/>
                          <a:latin typeface="Arial" panose="020B0604020202020204" pitchFamily="34" charset="0"/>
                          <a:cs typeface="Arial" panose="020B0604020202020204" pitchFamily="34" charset="0"/>
                        </a:rPr>
                        <a:t> </a:t>
                      </a:r>
                      <a:r>
                        <a:rPr lang="en-US" sz="1600" baseline="0" dirty="0" err="1" smtClean="0">
                          <a:effectLst/>
                          <a:latin typeface="Arial" panose="020B0604020202020204" pitchFamily="34" charset="0"/>
                          <a:cs typeface="Arial" panose="020B0604020202020204" pitchFamily="34" charset="0"/>
                        </a:rPr>
                        <a:t>phẩm</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effectLst/>
                          <a:latin typeface="Arial" panose="020B0604020202020204" pitchFamily="34" charset="0"/>
                          <a:ea typeface="+mn-ea"/>
                          <a:cs typeface="Arial" panose="020B0604020202020204" pitchFamily="34" charset="0"/>
                        </a:rPr>
                        <a:t>Chỉ</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tiêu</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kỹ</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thuật</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50523">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275784">
                <a:tc rowSpan="4">
                  <a:txBody>
                    <a:bodyPr/>
                    <a:lstStyle/>
                    <a:p>
                      <a:pPr marL="0" marR="10795">
                        <a:spcBef>
                          <a:spcPts val="300"/>
                        </a:spcBef>
                        <a:spcAft>
                          <a:spcPts val="300"/>
                        </a:spcAft>
                      </a:pP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Tấm</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rỗng</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bê</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tông</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đúc</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sẵn</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theo</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công</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nghệ</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đùn</a:t>
                      </a:r>
                      <a:r>
                        <a:rPr lang="en-US" sz="16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ép</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Độ hút nước</a:t>
                      </a:r>
                      <a:endParaRPr lang="en-US" sz="16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TCVN</a:t>
                      </a:r>
                      <a:r>
                        <a:rPr lang="en-US" sz="1600" kern="1200" baseline="0" dirty="0" smtClean="0">
                          <a:solidFill>
                            <a:schemeClr val="dk1"/>
                          </a:solidFill>
                          <a:effectLst/>
                          <a:latin typeface="Arial" panose="020B0604020202020204" pitchFamily="34" charset="0"/>
                          <a:ea typeface="+mn-ea"/>
                          <a:cs typeface="Arial" panose="020B0604020202020204" pitchFamily="34" charset="0"/>
                        </a:rPr>
                        <a:t> </a:t>
                      </a:r>
                      <a:r>
                        <a:rPr lang="vi-VN" sz="1600" kern="1200" dirty="0" smtClean="0">
                          <a:solidFill>
                            <a:schemeClr val="dk1"/>
                          </a:solidFill>
                          <a:effectLst/>
                          <a:latin typeface="Arial" panose="020B0604020202020204" pitchFamily="34" charset="0"/>
                          <a:ea typeface="+mn-ea"/>
                          <a:cs typeface="Arial" panose="020B0604020202020204" pitchFamily="34" charset="0"/>
                        </a:rPr>
                        <a:t>3113:1993</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mn-lt"/>
                          <a:ea typeface="+mn-ea"/>
                          <a:cs typeface="Arial" panose="020B0604020202020204" pitchFamily="34" charset="0"/>
                        </a:rPr>
                        <a:t>TCVN 3113:2022</a:t>
                      </a:r>
                      <a:endParaRPr lang="en-US" sz="1600" dirty="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411480">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Cấp độ bền va đập của tấm tường rỗng</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TCVN 11524:2016</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Arial" panose="020B0604020202020204" pitchFamily="34" charset="0"/>
                        </a:rPr>
                        <a:t>TCVN 11524:2016</a:t>
                      </a:r>
                      <a:endParaRPr lang="en-US" sz="1600" dirty="0" smtClean="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146336672"/>
                  </a:ext>
                </a:extLst>
              </a:tr>
              <a:tr h="274320">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Độ bền treo vật nặng</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05226793"/>
                  </a:ext>
                </a:extLst>
              </a:tr>
              <a:tr h="579550">
                <a:tc vMerge="1">
                  <a:txBody>
                    <a:bodyPr/>
                    <a:lstStyle/>
                    <a:p>
                      <a:pPr marL="0" marR="0">
                        <a:spcBef>
                          <a:spcPts val="600"/>
                        </a:spcBef>
                        <a:spcAft>
                          <a:spcPts val="600"/>
                        </a:spcAft>
                      </a:pP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Cường độ nén của bê tông ở tuổi 28 ngày</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Arial" panose="020B0604020202020204" pitchFamily="34" charset="0"/>
                          <a:ea typeface="+mn-ea"/>
                          <a:cs typeface="Arial" panose="020B0604020202020204" pitchFamily="34" charset="0"/>
                        </a:rPr>
                        <a:t>TCVN 3118:1993</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rgbClr val="FF0000"/>
                          </a:solidFill>
                          <a:effectLst/>
                          <a:latin typeface="+mn-lt"/>
                          <a:ea typeface="+mn-ea"/>
                          <a:cs typeface="Arial" panose="020B0604020202020204" pitchFamily="34" charset="0"/>
                        </a:rPr>
                        <a:t>TCVN 3118:2022</a:t>
                      </a:r>
                      <a:endParaRPr lang="en-US" sz="1600" dirty="0" smtClean="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188322472"/>
                  </a:ext>
                </a:extLst>
              </a:tr>
              <a:tr h="297260">
                <a:tc row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Tấm</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nhẹ</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ba</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lớp</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xen</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kẹp</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Cấp độ bền va đập</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4">
                  <a:txBody>
                    <a:bodyPr/>
                    <a:lstStyle/>
                    <a:p>
                      <a:pPr algn="ctr"/>
                      <a:r>
                        <a:rPr lang="en-US" sz="1600" dirty="0" err="1" smtClean="0">
                          <a:solidFill>
                            <a:srgbClr val="FF0000"/>
                          </a:solidFill>
                          <a:latin typeface="Arial" panose="020B0604020202020204" pitchFamily="34" charset="0"/>
                          <a:cs typeface="Arial" panose="020B0604020202020204" pitchFamily="34" charset="0"/>
                        </a:rPr>
                        <a:t>Không</a:t>
                      </a:r>
                      <a:r>
                        <a:rPr lang="en-US" sz="1600" baseline="0" dirty="0" smtClean="0">
                          <a:solidFill>
                            <a:srgbClr val="FF0000"/>
                          </a:solidFill>
                          <a:latin typeface="Arial" panose="020B0604020202020204" pitchFamily="34" charset="0"/>
                          <a:cs typeface="Arial" panose="020B0604020202020204" pitchFamily="34" charset="0"/>
                        </a:rPr>
                        <a:t> </a:t>
                      </a:r>
                      <a:r>
                        <a:rPr lang="en-US" sz="1600" baseline="0" dirty="0" err="1" smtClean="0">
                          <a:solidFill>
                            <a:srgbClr val="FF0000"/>
                          </a:solidFill>
                          <a:latin typeface="Arial" panose="020B0604020202020204" pitchFamily="34" charset="0"/>
                          <a:cs typeface="Arial" panose="020B0604020202020204" pitchFamily="34" charset="0"/>
                        </a:rPr>
                        <a:t>có</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600" kern="1200" dirty="0" smtClean="0">
                          <a:solidFill>
                            <a:srgbClr val="FF0000"/>
                          </a:solidFill>
                          <a:effectLst/>
                          <a:latin typeface="+mn-lt"/>
                          <a:ea typeface="+mn-ea"/>
                          <a:cs typeface="+mn-cs"/>
                        </a:rPr>
                        <a:t>TCVN 11524:2016</a:t>
                      </a:r>
                      <a:endParaRPr lang="en-US" sz="1600" dirty="0">
                        <a:solidFill>
                          <a:srgbClr val="FF0000"/>
                        </a:solidFill>
                        <a:latin typeface="+mn-lt"/>
                        <a:cs typeface="Arial" panose="020B0604020202020204" pitchFamily="34" charset="0"/>
                      </a:endParaRPr>
                    </a:p>
                  </a:txBody>
                  <a:tcPr marL="66583" marR="66583" marT="0" marB="0" anchor="ctr"/>
                </a:tc>
                <a:extLst>
                  <a:ext uri="{0D108BD9-81ED-4DB2-BD59-A6C34878D82A}">
                    <a16:rowId xmlns:a16="http://schemas.microsoft.com/office/drawing/2014/main" val="2307043001"/>
                  </a:ext>
                </a:extLst>
              </a:tr>
              <a:tr h="255310">
                <a:tc vMerge="1">
                  <a:txBody>
                    <a:bodyPr/>
                    <a:lstStyle/>
                    <a:p>
                      <a:endParaRPr lang="en-US"/>
                    </a:p>
                  </a:txBody>
                  <a:tcPr/>
                </a:tc>
                <a:tc>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Độ bền treo vật nặng</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sz="1600" dirty="0"/>
                    </a:p>
                  </a:txBody>
                  <a:tcPr marL="66583" marR="66583" marT="0" marB="0" anchor="ctr"/>
                </a:tc>
                <a:tc>
                  <a:txBody>
                    <a:bodyPr/>
                    <a:lstStyle/>
                    <a:p>
                      <a:pPr algn="ctr"/>
                      <a:r>
                        <a:rPr lang="vi-VN" sz="1600" kern="1200" dirty="0" smtClean="0">
                          <a:solidFill>
                            <a:srgbClr val="FF0000"/>
                          </a:solidFill>
                          <a:effectLst/>
                          <a:latin typeface="+mn-lt"/>
                          <a:ea typeface="+mn-ea"/>
                          <a:cs typeface="+mn-cs"/>
                        </a:rPr>
                        <a:t>TCVN 12302:2018</a:t>
                      </a:r>
                      <a:endParaRPr lang="en-US" sz="1600" dirty="0">
                        <a:solidFill>
                          <a:srgbClr val="FF0000"/>
                        </a:solidFill>
                        <a:latin typeface="+mn-lt"/>
                        <a:cs typeface="Arial" panose="020B0604020202020204" pitchFamily="34" charset="0"/>
                      </a:endParaRPr>
                    </a:p>
                  </a:txBody>
                  <a:tcPr marL="66583" marR="66583" marT="0" marB="0" anchor="ctr"/>
                </a:tc>
                <a:extLst>
                  <a:ext uri="{0D108BD9-81ED-4DB2-BD59-A6C34878D82A}">
                    <a16:rowId xmlns:a16="http://schemas.microsoft.com/office/drawing/2014/main" val="1689656008"/>
                  </a:ext>
                </a:extLst>
              </a:tr>
              <a:tr h="285631">
                <a:tc vMerge="1">
                  <a:txBody>
                    <a:bodyPr/>
                    <a:lstStyle/>
                    <a:p>
                      <a:endParaRPr lang="en-US"/>
                    </a:p>
                  </a:txBody>
                  <a:tcPr/>
                </a:tc>
                <a:tc>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Cường độ bám dính giữa tấm biên với lớp lõi</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sz="1600" dirty="0"/>
                    </a:p>
                  </a:txBody>
                  <a:tcPr marL="66583" marR="66583" marT="0" marB="0" anchor="ctr"/>
                </a:tc>
                <a:tc>
                  <a:txBody>
                    <a:bodyPr/>
                    <a:lstStyle/>
                    <a:p>
                      <a:pPr algn="ctr"/>
                      <a:r>
                        <a:rPr lang="vi-VN" sz="1600" kern="1200" dirty="0" smtClean="0">
                          <a:solidFill>
                            <a:srgbClr val="FF0000"/>
                          </a:solidFill>
                          <a:effectLst/>
                          <a:latin typeface="+mn-lt"/>
                          <a:ea typeface="+mn-ea"/>
                          <a:cs typeface="+mn-cs"/>
                        </a:rPr>
                        <a:t>TCVN 9349:2012</a:t>
                      </a:r>
                      <a:endParaRPr lang="en-US" sz="1600" dirty="0">
                        <a:solidFill>
                          <a:srgbClr val="FF0000"/>
                        </a:solidFill>
                        <a:latin typeface="+mn-lt"/>
                        <a:cs typeface="Arial" panose="020B0604020202020204" pitchFamily="34" charset="0"/>
                      </a:endParaRPr>
                    </a:p>
                  </a:txBody>
                  <a:tcPr marL="66583" marR="66583" marT="0" marB="0" anchor="ctr"/>
                </a:tc>
                <a:extLst>
                  <a:ext uri="{0D108BD9-81ED-4DB2-BD59-A6C34878D82A}">
                    <a16:rowId xmlns:a16="http://schemas.microsoft.com/office/drawing/2014/main" val="3679518941"/>
                  </a:ext>
                </a:extLst>
              </a:tr>
              <a:tr h="285631">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Cường độ nén của tấm tường nhẹ ba lớp</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sz="1600" dirty="0"/>
                    </a:p>
                  </a:txBody>
                  <a:tcPr marL="66583" marR="66583" marT="0" marB="0" anchor="ctr"/>
                </a:tc>
                <a:tc>
                  <a:txBody>
                    <a:bodyPr/>
                    <a:lstStyle/>
                    <a:p>
                      <a:pPr algn="ctr"/>
                      <a:r>
                        <a:rPr lang="vi-VN" sz="1600" kern="1200" dirty="0" smtClean="0">
                          <a:solidFill>
                            <a:srgbClr val="FF0000"/>
                          </a:solidFill>
                          <a:effectLst/>
                          <a:latin typeface="+mn-lt"/>
                          <a:ea typeface="+mn-ea"/>
                          <a:cs typeface="+mn-cs"/>
                        </a:rPr>
                        <a:t>TCVN 9030:2017</a:t>
                      </a:r>
                      <a:endParaRPr lang="en-US" sz="1600" dirty="0">
                        <a:solidFill>
                          <a:srgbClr val="FF0000"/>
                        </a:solidFill>
                        <a:latin typeface="+mn-lt"/>
                        <a:cs typeface="Arial" panose="020B0604020202020204" pitchFamily="34" charset="0"/>
                      </a:endParaRPr>
                    </a:p>
                  </a:txBody>
                  <a:tcPr marL="66583" marR="66583" marT="0" marB="0" anchor="ctr"/>
                </a:tc>
                <a:extLst>
                  <a:ext uri="{0D108BD9-81ED-4DB2-BD59-A6C34878D82A}">
                    <a16:rowId xmlns:a16="http://schemas.microsoft.com/office/drawing/2014/main" val="3112984347"/>
                  </a:ext>
                </a:extLst>
              </a:tr>
              <a:tr h="540891">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Tấm</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bê</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tông</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khí</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chưng</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áp</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cốt</a:t>
                      </a:r>
                      <a:r>
                        <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thép</a:t>
                      </a:r>
                      <a:endPar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Cường độ chịu nén và khối lượng thể tích</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algn="ctr"/>
                      <a:r>
                        <a:rPr lang="en-US" sz="1600" dirty="0" err="1" smtClean="0">
                          <a:solidFill>
                            <a:srgbClr val="FF0000"/>
                          </a:solidFill>
                          <a:latin typeface="Arial" panose="020B0604020202020204" pitchFamily="34" charset="0"/>
                          <a:cs typeface="Arial" panose="020B0604020202020204" pitchFamily="34" charset="0"/>
                        </a:rPr>
                        <a:t>Không</a:t>
                      </a:r>
                      <a:r>
                        <a:rPr lang="en-US" sz="1600" baseline="0" dirty="0" smtClean="0">
                          <a:solidFill>
                            <a:srgbClr val="FF0000"/>
                          </a:solidFill>
                          <a:latin typeface="Arial" panose="020B0604020202020204" pitchFamily="34" charset="0"/>
                          <a:cs typeface="Arial" panose="020B0604020202020204" pitchFamily="34" charset="0"/>
                        </a:rPr>
                        <a:t> </a:t>
                      </a:r>
                      <a:r>
                        <a:rPr lang="en-US" sz="1600" baseline="0" dirty="0" err="1" smtClean="0">
                          <a:solidFill>
                            <a:srgbClr val="FF0000"/>
                          </a:solidFill>
                          <a:latin typeface="Arial" panose="020B0604020202020204" pitchFamily="34" charset="0"/>
                          <a:cs typeface="Arial" panose="020B0604020202020204" pitchFamily="34" charset="0"/>
                        </a:rPr>
                        <a:t>có</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rowSpan="2">
                  <a:txBody>
                    <a:bodyPr/>
                    <a:lstStyle/>
                    <a:p>
                      <a:pPr algn="ctr"/>
                      <a:r>
                        <a:rPr lang="vi-VN" sz="1600" kern="1200" dirty="0" smtClean="0">
                          <a:solidFill>
                            <a:srgbClr val="FF0000"/>
                          </a:solidFill>
                          <a:effectLst/>
                          <a:latin typeface="+mn-lt"/>
                          <a:ea typeface="+mn-ea"/>
                          <a:cs typeface="+mn-cs"/>
                        </a:rPr>
                        <a:t>TCVN 12868:2020</a:t>
                      </a:r>
                      <a:endParaRPr lang="en-US" sz="1600" dirty="0">
                        <a:solidFill>
                          <a:srgbClr val="FF0000"/>
                        </a:solidFill>
                        <a:latin typeface="+mn-lt"/>
                        <a:cs typeface="Arial" panose="020B0604020202020204" pitchFamily="34" charset="0"/>
                      </a:endParaRPr>
                    </a:p>
                  </a:txBody>
                  <a:tcPr marL="66583" marR="66583" marT="0" marB="0" anchor="ctr"/>
                </a:tc>
                <a:extLst>
                  <a:ext uri="{0D108BD9-81ED-4DB2-BD59-A6C34878D82A}">
                    <a16:rowId xmlns:a16="http://schemas.microsoft.com/office/drawing/2014/main" val="798132464"/>
                  </a:ext>
                </a:extLst>
              </a:tr>
              <a:tr h="22860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rgbClr val="FF0000"/>
                          </a:solidFill>
                          <a:effectLst/>
                          <a:latin typeface="Arial" panose="020B0604020202020204" pitchFamily="34" charset="0"/>
                          <a:ea typeface="+mn-ea"/>
                          <a:cs typeface="Arial" panose="020B0604020202020204" pitchFamily="34" charset="0"/>
                        </a:rPr>
                        <a:t>Độ co khô</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latin typeface="Arial" panose="020B0604020202020204" pitchFamily="34" charset="0"/>
                        <a:cs typeface="Arial" panose="020B0604020202020204" pitchFamily="34" charset="0"/>
                      </a:endParaRPr>
                    </a:p>
                  </a:txBody>
                  <a:tcPr marL="66583" marR="66583" marT="0" marB="0" anchor="ctr"/>
                </a:tc>
                <a:tc vMerge="1">
                  <a:txBody>
                    <a:bodyPr/>
                    <a:lstStyle/>
                    <a:p>
                      <a:pPr algn="ct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4217198480"/>
                  </a:ext>
                </a:extLst>
              </a:tr>
            </a:tbl>
          </a:graphicData>
        </a:graphic>
      </p:graphicFrame>
    </p:spTree>
    <p:extLst>
      <p:ext uri="{BB962C8B-B14F-4D97-AF65-F5344CB8AC3E}">
        <p14:creationId xmlns:p14="http://schemas.microsoft.com/office/powerpoint/2010/main" val="3475937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4" name="TextBox 3"/>
          <p:cNvSpPr txBox="1"/>
          <p:nvPr/>
        </p:nvSpPr>
        <p:spPr>
          <a:xfrm>
            <a:off x="1143000" y="1618175"/>
            <a:ext cx="7848600" cy="492443"/>
          </a:xfrm>
          <a:prstGeom prst="rect">
            <a:avLst/>
          </a:prstGeom>
          <a:noFill/>
        </p:spPr>
        <p:txBody>
          <a:bodyPr wrap="square" rtlCol="0">
            <a:spAutoFit/>
          </a:bodyPr>
          <a:lstStyle/>
          <a:p>
            <a:r>
              <a:rPr lang="en-US" sz="2600" dirty="0" smtClean="0">
                <a:latin typeface="Arial" pitchFamily="34" charset="0"/>
                <a:cs typeface="Arial" pitchFamily="34" charset="0"/>
              </a:rPr>
              <a:t> </a:t>
            </a:r>
            <a:endParaRPr lang="en-US" sz="2600" dirty="0">
              <a:latin typeface="Arial" pitchFamily="34" charset="0"/>
              <a:cs typeface="Arial" pitchFamily="34" charset="0"/>
            </a:endParaRPr>
          </a:p>
        </p:txBody>
      </p:sp>
      <p:sp>
        <p:nvSpPr>
          <p:cNvPr id="6" name="TextBox 5"/>
          <p:cNvSpPr txBox="1"/>
          <p:nvPr/>
        </p:nvSpPr>
        <p:spPr>
          <a:xfrm>
            <a:off x="762000" y="381000"/>
            <a:ext cx="6934200" cy="492443"/>
          </a:xfrm>
          <a:prstGeom prst="rect">
            <a:avLst/>
          </a:prstGeom>
          <a:noFill/>
        </p:spPr>
        <p:txBody>
          <a:bodyPr wrap="square" rtlCol="0">
            <a:spAutoFit/>
          </a:bodyPr>
          <a:lstStyle/>
          <a:p>
            <a:r>
              <a:rPr lang="en-US" sz="2600" b="1" dirty="0" err="1" smtClean="0">
                <a:latin typeface="Arial" pitchFamily="34" charset="0"/>
                <a:cs typeface="Arial" pitchFamily="34" charset="0"/>
              </a:rPr>
              <a:t>NỘI</a:t>
            </a:r>
            <a:r>
              <a:rPr lang="en-US" sz="2600" b="1" dirty="0" smtClean="0">
                <a:latin typeface="Arial" pitchFamily="34" charset="0"/>
                <a:cs typeface="Arial" pitchFamily="34" charset="0"/>
              </a:rPr>
              <a:t> DUNG</a:t>
            </a:r>
            <a:endParaRPr lang="en-US" sz="2600" b="1" dirty="0">
              <a:latin typeface="Arial" pitchFamily="34" charset="0"/>
              <a:cs typeface="Arial" pitchFamily="34" charset="0"/>
            </a:endParaRPr>
          </a:p>
        </p:txBody>
      </p:sp>
      <p:graphicFrame>
        <p:nvGraphicFramePr>
          <p:cNvPr id="8" name="Diagram 7"/>
          <p:cNvGraphicFramePr/>
          <p:nvPr>
            <p:extLst>
              <p:ext uri="{D42A27DB-BD31-4B8C-83A1-F6EECF244321}">
                <p14:modId xmlns:p14="http://schemas.microsoft.com/office/powerpoint/2010/main" val="4077931665"/>
              </p:ext>
            </p:extLst>
          </p:nvPr>
        </p:nvGraphicFramePr>
        <p:xfrm>
          <a:off x="1828800" y="1219200"/>
          <a:ext cx="5943600" cy="49515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342422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V: </a:t>
            </a:r>
            <a:r>
              <a:rPr lang="en-US" sz="1600" b="1" i="1" dirty="0" err="1" smtClean="0">
                <a:latin typeface="Arial" pitchFamily="34" charset="0"/>
                <a:cs typeface="Arial" pitchFamily="34" charset="0"/>
              </a:rPr>
              <a:t>Vật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liệu</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lợp</a:t>
            </a:r>
            <a:endParaRPr lang="en-US" sz="1600" b="1" i="1" dirty="0">
              <a:latin typeface="Arial" pitchFamily="34" charset="0"/>
              <a:cs typeface="Arial"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520585481"/>
              </p:ext>
            </p:extLst>
          </p:nvPr>
        </p:nvGraphicFramePr>
        <p:xfrm>
          <a:off x="652346" y="1927938"/>
          <a:ext cx="8077200" cy="2110662"/>
        </p:xfrm>
        <a:graphic>
          <a:graphicData uri="http://schemas.openxmlformats.org/drawingml/2006/table">
            <a:tbl>
              <a:tblPr firstRow="1" firstCol="1" bandRow="1">
                <a:tableStyleId>{69CF1AB2-1976-4502-BF36-3FF5EA218861}</a:tableStyleId>
              </a:tblPr>
              <a:tblGrid>
                <a:gridCol w="3538654">
                  <a:extLst>
                    <a:ext uri="{9D8B030D-6E8A-4147-A177-3AD203B41FA5}">
                      <a16:colId xmlns:a16="http://schemas.microsoft.com/office/drawing/2014/main" val="1842931405"/>
                    </a:ext>
                  </a:extLst>
                </a:gridCol>
                <a:gridCol w="2176346">
                  <a:extLst>
                    <a:ext uri="{9D8B030D-6E8A-4147-A177-3AD203B41FA5}">
                      <a16:colId xmlns:a16="http://schemas.microsoft.com/office/drawing/2014/main" val="124230276"/>
                    </a:ext>
                  </a:extLst>
                </a:gridCol>
                <a:gridCol w="2362200">
                  <a:extLst>
                    <a:ext uri="{9D8B030D-6E8A-4147-A177-3AD203B41FA5}">
                      <a16:colId xmlns:a16="http://schemas.microsoft.com/office/drawing/2014/main" val="2898520099"/>
                    </a:ext>
                  </a:extLst>
                </a:gridCol>
              </a:tblGrid>
              <a:tr h="178359">
                <a:tc>
                  <a:txBody>
                    <a:bodyPr/>
                    <a:lstStyle/>
                    <a:p>
                      <a:pPr marL="0" marR="0" indent="0" algn="ctr">
                        <a:spcBef>
                          <a:spcPts val="600"/>
                        </a:spcBef>
                        <a:spcAft>
                          <a:spcPts val="600"/>
                        </a:spcAft>
                        <a:buFont typeface="+mj-lt"/>
                        <a:buNone/>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Tên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Tiêu</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chuẩn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kỹ</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thuật</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Thay</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đổi</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419022">
                <a:tc>
                  <a:txBody>
                    <a:bodyPr/>
                    <a:lstStyle/>
                    <a:p>
                      <a:pPr marL="0" marR="10795">
                        <a:spcBef>
                          <a:spcPts val="0"/>
                        </a:spcBef>
                        <a:spcAft>
                          <a:spcPts val="0"/>
                        </a:spcAft>
                      </a:pPr>
                      <a:r>
                        <a:rPr lang="en-US" sz="18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lang="en-US" sz="18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Tấm</a:t>
                      </a:r>
                      <a:r>
                        <a:rPr lang="en-US" sz="18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sóng</a:t>
                      </a:r>
                      <a:r>
                        <a:rPr lang="en-US"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amiăng</a:t>
                      </a:r>
                      <a:r>
                        <a:rPr lang="en-US" sz="18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xi </a:t>
                      </a:r>
                      <a:r>
                        <a:rPr lang="en-US" sz="18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măng</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4434:2000</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b="0" dirty="0" err="1" smtClean="0">
                          <a:effectLst/>
                          <a:latin typeface="Arial" panose="020B0604020202020204" pitchFamily="34" charset="0"/>
                          <a:ea typeface="Times New Roman" panose="02020603050405020304" pitchFamily="18" charset="0"/>
                          <a:cs typeface="Arial" panose="020B0604020202020204" pitchFamily="34" charset="0"/>
                        </a:rPr>
                        <a:t>Giữ</a:t>
                      </a:r>
                      <a:r>
                        <a:rPr lang="en-US" sz="1800" b="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0" baseline="0" dirty="0" err="1" smtClean="0">
                          <a:effectLst/>
                          <a:latin typeface="Arial" panose="020B0604020202020204" pitchFamily="34" charset="0"/>
                          <a:ea typeface="Times New Roman" panose="02020603050405020304" pitchFamily="18" charset="0"/>
                          <a:cs typeface="Arial" panose="020B0604020202020204" pitchFamily="34" charset="0"/>
                        </a:rPr>
                        <a:t>nguyên</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061639138"/>
                  </a:ext>
                </a:extLst>
              </a:tr>
              <a:tr h="381000">
                <a:tc>
                  <a:txBody>
                    <a:bodyPr/>
                    <a:lstStyle/>
                    <a:p>
                      <a:pPr marL="0" marR="10795" algn="l" defTabSz="914400" rtl="0" eaLnBrk="1" latinLnBrk="0" hangingPunct="1">
                        <a:spcBef>
                          <a:spcPts val="0"/>
                        </a:spcBef>
                        <a:spcAft>
                          <a:spcPts val="0"/>
                        </a:spcAft>
                      </a:pPr>
                      <a:r>
                        <a:rPr lang="en-US" sz="18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r>
                        <a:rPr lang="en-US" sz="18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8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lợp</a:t>
                      </a: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en-US" sz="1800" b="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đất</a:t>
                      </a: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sét</a:t>
                      </a: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nung</a:t>
                      </a:r>
                      <a:endPar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10795" algn="l" defTabSz="914400" rtl="0" eaLnBrk="1" latinLnBrk="0" hangingPunct="1">
                        <a:spcBef>
                          <a:spcPts val="0"/>
                        </a:spcBef>
                        <a:spcAft>
                          <a:spcPts val="0"/>
                        </a:spcAft>
                      </a:pP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1452:2023</a:t>
                      </a:r>
                    </a:p>
                  </a:txBody>
                  <a:tcPr marL="68580" marR="68580" marT="0" marB="0" anchor="ctr"/>
                </a:tc>
                <a:tc rowSpan="3">
                  <a:txBody>
                    <a:bodyPr/>
                    <a:lstStyle/>
                    <a:p>
                      <a:pPr marL="0" marR="0" algn="ctr">
                        <a:spcBef>
                          <a:spcPts val="0"/>
                        </a:spcBef>
                        <a:spcAft>
                          <a:spcPts val="0"/>
                        </a:spcAft>
                      </a:pPr>
                      <a:r>
                        <a:rPr lang="en-US" sz="18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Sản</a:t>
                      </a:r>
                      <a:r>
                        <a:rPr lang="en-US" sz="1800" b="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phẩm</a:t>
                      </a:r>
                      <a:r>
                        <a:rPr lang="en-US" sz="1800" b="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bổ</a:t>
                      </a:r>
                      <a:r>
                        <a:rPr lang="en-US" sz="1800" b="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sung</a:t>
                      </a:r>
                      <a:endParaRPr lang="en-US" sz="18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171297470"/>
                  </a:ext>
                </a:extLst>
              </a:tr>
              <a:tr h="381000">
                <a:tc>
                  <a:txBody>
                    <a:bodyPr/>
                    <a:lstStyle/>
                    <a:p>
                      <a:pPr marL="0" marR="10795" algn="l" defTabSz="914400" rtl="0" eaLnBrk="1" latinLnBrk="0" hangingPunct="1">
                        <a:spcBef>
                          <a:spcPts val="0"/>
                        </a:spcBef>
                        <a:spcAft>
                          <a:spcPts val="0"/>
                        </a:spcAft>
                      </a:pPr>
                      <a:r>
                        <a:rPr lang="en-US" sz="18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a:t>
                      </a:r>
                      <a:r>
                        <a:rPr lang="en-US" sz="18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8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lợp</a:t>
                      </a: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en-US" sz="1800" b="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gốm</a:t>
                      </a: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tráng</a:t>
                      </a: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men</a:t>
                      </a:r>
                    </a:p>
                  </a:txBody>
                  <a:tcPr marL="68580" marR="68580" marT="0" marB="0" anchor="ctr"/>
                </a:tc>
                <a:tc>
                  <a:txBody>
                    <a:bodyPr/>
                    <a:lstStyle/>
                    <a:p>
                      <a:pPr marL="0" marR="10795" algn="l" defTabSz="914400" rtl="0" eaLnBrk="1" latinLnBrk="0" hangingPunct="1">
                        <a:spcBef>
                          <a:spcPts val="0"/>
                        </a:spcBef>
                        <a:spcAft>
                          <a:spcPts val="0"/>
                        </a:spcAft>
                      </a:pP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9133: 2011</a:t>
                      </a:r>
                    </a:p>
                  </a:txBody>
                  <a:tcPr marL="68580" marR="68580" marT="0" marB="0" anchor="ctr"/>
                </a:tc>
                <a:tc vMerge="1">
                  <a:txBody>
                    <a:bodyPr/>
                    <a:lstStyle/>
                    <a:p>
                      <a:pPr marL="0" marR="0" algn="ctr">
                        <a:spcBef>
                          <a:spcPts val="0"/>
                        </a:spcBef>
                        <a:spcAft>
                          <a:spcPts val="0"/>
                        </a:spcAft>
                      </a:pP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25572961"/>
                  </a:ext>
                </a:extLst>
              </a:tr>
              <a:tr h="381000">
                <a:tc>
                  <a:txBody>
                    <a:bodyPr/>
                    <a:lstStyle/>
                    <a:p>
                      <a:pPr marL="0" marR="10795" algn="l" defTabSz="914400" rtl="0" eaLnBrk="1" latinLnBrk="0" hangingPunct="1">
                        <a:spcBef>
                          <a:spcPts val="0"/>
                        </a:spcBef>
                        <a:spcAft>
                          <a:spcPts val="0"/>
                        </a:spcAft>
                      </a:pPr>
                      <a:r>
                        <a:rPr lang="en-US" sz="18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a:t>
                      </a:r>
                      <a:r>
                        <a:rPr lang="en-US" sz="18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8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lợp</a:t>
                      </a: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en-US" sz="1800" b="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bê</a:t>
                      </a: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tông</a:t>
                      </a:r>
                      <a:endPar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10795" algn="l" defTabSz="914400" rtl="0" eaLnBrk="1" latinLnBrk="0" hangingPunct="1">
                        <a:spcBef>
                          <a:spcPts val="0"/>
                        </a:spcBef>
                        <a:spcAft>
                          <a:spcPts val="0"/>
                        </a:spcAft>
                      </a:pPr>
                      <a:r>
                        <a:rPr lang="en-US" sz="18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1453:2023</a:t>
                      </a:r>
                    </a:p>
                  </a:txBody>
                  <a:tcPr marL="68580" marR="68580"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b="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13207928"/>
                  </a:ext>
                </a:extLst>
              </a:tr>
            </a:tbl>
          </a:graphicData>
        </a:graphic>
      </p:graphicFrame>
    </p:spTree>
    <p:extLst>
      <p:ext uri="{BB962C8B-B14F-4D97-AF65-F5344CB8AC3E}">
        <p14:creationId xmlns:p14="http://schemas.microsoft.com/office/powerpoint/2010/main" val="2336196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V: </a:t>
            </a:r>
            <a:r>
              <a:rPr lang="en-US" sz="1600" b="1" i="1" dirty="0" err="1" smtClean="0">
                <a:latin typeface="Arial" pitchFamily="34" charset="0"/>
                <a:cs typeface="Arial" pitchFamily="34" charset="0"/>
              </a:rPr>
              <a:t>Vật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liệu</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lợp</a:t>
            </a:r>
            <a:endParaRPr lang="en-US" sz="1600" b="1" i="1" dirty="0">
              <a:latin typeface="Arial" pitchFamily="34" charset="0"/>
              <a:cs typeface="Arial"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2945103270"/>
              </p:ext>
            </p:extLst>
          </p:nvPr>
        </p:nvGraphicFramePr>
        <p:xfrm>
          <a:off x="456271" y="1374994"/>
          <a:ext cx="8460058" cy="3389365"/>
        </p:xfrm>
        <a:graphic>
          <a:graphicData uri="http://schemas.openxmlformats.org/drawingml/2006/table">
            <a:tbl>
              <a:tblPr firstRow="1" firstCol="1" bandRow="1">
                <a:tableStyleId>{69CF1AB2-1976-4502-BF36-3FF5EA218861}</a:tableStyleId>
              </a:tblPr>
              <a:tblGrid>
                <a:gridCol w="1296329">
                  <a:extLst>
                    <a:ext uri="{9D8B030D-6E8A-4147-A177-3AD203B41FA5}">
                      <a16:colId xmlns:a16="http://schemas.microsoft.com/office/drawing/2014/main" val="1842931405"/>
                    </a:ext>
                  </a:extLst>
                </a:gridCol>
                <a:gridCol w="3200400">
                  <a:extLst>
                    <a:ext uri="{9D8B030D-6E8A-4147-A177-3AD203B41FA5}">
                      <a16:colId xmlns:a16="http://schemas.microsoft.com/office/drawing/2014/main" val="124230276"/>
                    </a:ext>
                  </a:extLst>
                </a:gridCol>
                <a:gridCol w="1600200">
                  <a:extLst>
                    <a:ext uri="{9D8B030D-6E8A-4147-A177-3AD203B41FA5}">
                      <a16:colId xmlns:a16="http://schemas.microsoft.com/office/drawing/2014/main" val="630285297"/>
                    </a:ext>
                  </a:extLst>
                </a:gridCol>
                <a:gridCol w="2363129">
                  <a:extLst>
                    <a:ext uri="{9D8B030D-6E8A-4147-A177-3AD203B41FA5}">
                      <a16:colId xmlns:a16="http://schemas.microsoft.com/office/drawing/2014/main" val="3617673207"/>
                    </a:ext>
                  </a:extLst>
                </a:gridCol>
              </a:tblGrid>
              <a:tr h="250523">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600" dirty="0" err="1" smtClean="0">
                          <a:effectLst/>
                          <a:latin typeface="Arial" panose="020B0604020202020204" pitchFamily="34" charset="0"/>
                          <a:cs typeface="Arial" panose="020B0604020202020204" pitchFamily="34" charset="0"/>
                        </a:rPr>
                        <a:t>Sản</a:t>
                      </a:r>
                      <a:r>
                        <a:rPr lang="en-US" sz="1600" baseline="0" dirty="0" smtClean="0">
                          <a:effectLst/>
                          <a:latin typeface="Arial" panose="020B0604020202020204" pitchFamily="34" charset="0"/>
                          <a:cs typeface="Arial" panose="020B0604020202020204" pitchFamily="34" charset="0"/>
                        </a:rPr>
                        <a:t> </a:t>
                      </a:r>
                      <a:r>
                        <a:rPr lang="en-US" sz="1600" baseline="0" dirty="0" err="1" smtClean="0">
                          <a:effectLst/>
                          <a:latin typeface="Arial" panose="020B0604020202020204" pitchFamily="34" charset="0"/>
                          <a:cs typeface="Arial" panose="020B0604020202020204" pitchFamily="34" charset="0"/>
                        </a:rPr>
                        <a:t>phẩm</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effectLst/>
                          <a:latin typeface="Arial" panose="020B0604020202020204" pitchFamily="34" charset="0"/>
                          <a:ea typeface="+mn-ea"/>
                          <a:cs typeface="Arial" panose="020B0604020202020204" pitchFamily="34" charset="0"/>
                        </a:rPr>
                        <a:t>Chỉ</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tiêu</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kỹ</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thuật</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364862">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275784">
                <a:tc rowSpan="2">
                  <a:txBody>
                    <a:bodyPr/>
                    <a:lstStyle/>
                    <a:p>
                      <a:pPr marL="0" marR="10795" indent="0" algn="l" defTabSz="914400" rtl="0" eaLnBrk="1" fontAlgn="auto" latinLnBrk="0" hangingPunct="1">
                        <a:lnSpc>
                          <a:spcPct val="100000"/>
                        </a:lnSpc>
                        <a:spcBef>
                          <a:spcPts val="300"/>
                        </a:spcBef>
                        <a:spcAft>
                          <a:spcPts val="300"/>
                        </a:spcAft>
                        <a:buClrTx/>
                        <a:buSzTx/>
                        <a:buFontTx/>
                        <a:buNone/>
                        <a:tabLst/>
                        <a:defRPr/>
                      </a:pP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lợp</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đất</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sét</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nung</a:t>
                      </a:r>
                      <a:endPar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Độ thấm nước</a:t>
                      </a:r>
                      <a:endParaRPr lang="en-US" sz="16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algn="ct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TCVN 4313:2023</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562416">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Lực uốn gẫy</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FF0000"/>
                        </a:solidFill>
                        <a:effectLst/>
                        <a:latin typeface="+mn-lt"/>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146336672"/>
                  </a:ext>
                </a:extLst>
              </a:tr>
              <a:tr h="297260">
                <a:tc rowSpan="3">
                  <a:txBody>
                    <a:bodyPr/>
                    <a:lstStyle/>
                    <a:p>
                      <a:pPr marL="0" marR="10795" algn="l" defTabSz="914400" rtl="0" eaLnBrk="1" latinLnBrk="0" hangingPunct="1">
                        <a:spcBef>
                          <a:spcPts val="0"/>
                        </a:spcBef>
                        <a:spcAft>
                          <a:spcPts val="0"/>
                        </a:spcAft>
                      </a:pP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lợp</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gốm</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tráng</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men</a:t>
                      </a:r>
                      <a:endParaRPr lang="en-US" sz="16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Độ hút nước</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3">
                  <a:txBody>
                    <a:bodyPr/>
                    <a:lstStyle/>
                    <a:p>
                      <a:pPr algn="ctr"/>
                      <a:r>
                        <a:rPr lang="en-US" sz="1600" dirty="0" err="1" smtClean="0">
                          <a:solidFill>
                            <a:srgbClr val="FF0000"/>
                          </a:solidFill>
                          <a:latin typeface="Arial" panose="020B0604020202020204" pitchFamily="34" charset="0"/>
                          <a:cs typeface="Arial" panose="020B0604020202020204" pitchFamily="34" charset="0"/>
                        </a:rPr>
                        <a:t>Không</a:t>
                      </a:r>
                      <a:r>
                        <a:rPr lang="en-US" sz="1600" baseline="0" dirty="0" smtClean="0">
                          <a:solidFill>
                            <a:srgbClr val="FF0000"/>
                          </a:solidFill>
                          <a:latin typeface="Arial" panose="020B0604020202020204" pitchFamily="34" charset="0"/>
                          <a:cs typeface="Arial" panose="020B0604020202020204" pitchFamily="34" charset="0"/>
                        </a:rPr>
                        <a:t> </a:t>
                      </a:r>
                      <a:r>
                        <a:rPr lang="en-US" sz="1600" baseline="0" dirty="0" err="1" smtClean="0">
                          <a:solidFill>
                            <a:srgbClr val="FF0000"/>
                          </a:solidFill>
                          <a:latin typeface="Arial" panose="020B0604020202020204" pitchFamily="34" charset="0"/>
                          <a:cs typeface="Arial" panose="020B0604020202020204" pitchFamily="34" charset="0"/>
                        </a:rPr>
                        <a:t>có</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TCVN 6415-3:2016 (ISO 10545-3:2016)</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2307043001"/>
                  </a:ext>
                </a:extLst>
              </a:tr>
              <a:tr h="255310">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Tải trọng uốn gẫy đối với ngói lợp</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sz="1600" dirty="0"/>
                    </a:p>
                  </a:txBody>
                  <a:tcPr marL="66583" marR="66583" marT="0" marB="0" anchor="ctr"/>
                </a:tc>
                <a:tc>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TCVN 4313:2023</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689656008"/>
                  </a:ext>
                </a:extLst>
              </a:tr>
              <a:tr h="607706">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Độ bền rạn men</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sz="1600" dirty="0"/>
                    </a:p>
                  </a:txBody>
                  <a:tcPr marL="66583" marR="66583" marT="0" marB="0" anchor="ctr"/>
                </a:tc>
                <a:tc>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TCVN 6415-11:2016 (ISO 10545-11:1994)</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3679518941"/>
                  </a:ext>
                </a:extLst>
              </a:tr>
              <a:tr h="341244">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lợp</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Ngói</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bê</a:t>
                      </a:r>
                      <a:r>
                        <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tông</a:t>
                      </a:r>
                      <a:endPar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Độ bền cơ học</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algn="ctr"/>
                      <a:r>
                        <a:rPr lang="en-US" sz="1600" dirty="0" err="1" smtClean="0">
                          <a:solidFill>
                            <a:srgbClr val="FF0000"/>
                          </a:solidFill>
                          <a:latin typeface="Arial" panose="020B0604020202020204" pitchFamily="34" charset="0"/>
                          <a:cs typeface="Arial" panose="020B0604020202020204" pitchFamily="34" charset="0"/>
                        </a:rPr>
                        <a:t>Không</a:t>
                      </a:r>
                      <a:r>
                        <a:rPr lang="en-US" sz="1600" baseline="0" dirty="0" smtClean="0">
                          <a:solidFill>
                            <a:srgbClr val="FF0000"/>
                          </a:solidFill>
                          <a:latin typeface="Arial" panose="020B0604020202020204" pitchFamily="34" charset="0"/>
                          <a:cs typeface="Arial" panose="020B0604020202020204" pitchFamily="34" charset="0"/>
                        </a:rPr>
                        <a:t> </a:t>
                      </a:r>
                      <a:r>
                        <a:rPr lang="en-US" sz="1600" baseline="0" dirty="0" err="1" smtClean="0">
                          <a:solidFill>
                            <a:srgbClr val="FF0000"/>
                          </a:solidFill>
                          <a:latin typeface="Arial" panose="020B0604020202020204" pitchFamily="34" charset="0"/>
                          <a:cs typeface="Arial" panose="020B0604020202020204" pitchFamily="34" charset="0"/>
                        </a:rPr>
                        <a:t>có</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rowSpan="2">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TCVN 4313</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798132464"/>
                  </a:ext>
                </a:extLst>
              </a:tr>
              <a:tr h="22860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Độ thấm nước</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latin typeface="Arial" panose="020B0604020202020204" pitchFamily="34" charset="0"/>
                        <a:cs typeface="Arial" panose="020B0604020202020204" pitchFamily="34" charset="0"/>
                      </a:endParaRPr>
                    </a:p>
                  </a:txBody>
                  <a:tcPr marL="66583" marR="66583" marT="0" marB="0" anchor="ctr"/>
                </a:tc>
                <a:tc vMerge="1">
                  <a:txBody>
                    <a:bodyPr/>
                    <a:lstStyle/>
                    <a:p>
                      <a:pPr algn="ct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4217198480"/>
                  </a:ext>
                </a:extLst>
              </a:tr>
            </a:tbl>
          </a:graphicData>
        </a:graphic>
      </p:graphicFrame>
    </p:spTree>
    <p:extLst>
      <p:ext uri="{BB962C8B-B14F-4D97-AF65-F5344CB8AC3E}">
        <p14:creationId xmlns:p14="http://schemas.microsoft.com/office/powerpoint/2010/main" val="9621683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VI: </a:t>
            </a:r>
            <a:r>
              <a:rPr lang="en-US" sz="1600" b="1" i="1" dirty="0" err="1" smtClean="0">
                <a:latin typeface="Arial" pitchFamily="34" charset="0"/>
                <a:cs typeface="Arial" pitchFamily="34" charset="0"/>
              </a:rPr>
              <a:t>Thiết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bị</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Vệ</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sinh</a:t>
            </a:r>
            <a:r>
              <a:rPr lang="en-US" sz="1600" b="1" i="1" dirty="0" smtClean="0">
                <a:latin typeface="Arial" pitchFamily="34" charset="0"/>
                <a:cs typeface="Arial" pitchFamily="34" charset="0"/>
              </a:rPr>
              <a:t> – </a:t>
            </a:r>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sản</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phẩm</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bổ</a:t>
            </a:r>
            <a:r>
              <a:rPr lang="en-US" sz="1600" b="1" i="1" dirty="0" smtClean="0">
                <a:latin typeface="Arial" pitchFamily="34" charset="0"/>
                <a:cs typeface="Arial" pitchFamily="34" charset="0"/>
              </a:rPr>
              <a:t> sung</a:t>
            </a:r>
            <a:endParaRPr lang="en-US" sz="1600" b="1" i="1" dirty="0">
              <a:latin typeface="Arial" pitchFamily="34" charset="0"/>
              <a:cs typeface="Arial"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4182199815"/>
              </p:ext>
            </p:extLst>
          </p:nvPr>
        </p:nvGraphicFramePr>
        <p:xfrm>
          <a:off x="973873" y="1579401"/>
          <a:ext cx="7424854" cy="1996284"/>
        </p:xfrm>
        <a:graphic>
          <a:graphicData uri="http://schemas.openxmlformats.org/drawingml/2006/table">
            <a:tbl>
              <a:tblPr firstRow="1" firstCol="1" bandRow="1">
                <a:tableStyleId>{69CF1AB2-1976-4502-BF36-3FF5EA218861}</a:tableStyleId>
              </a:tblPr>
              <a:tblGrid>
                <a:gridCol w="4132395">
                  <a:extLst>
                    <a:ext uri="{9D8B030D-6E8A-4147-A177-3AD203B41FA5}">
                      <a16:colId xmlns:a16="http://schemas.microsoft.com/office/drawing/2014/main" val="1842931405"/>
                    </a:ext>
                  </a:extLst>
                </a:gridCol>
                <a:gridCol w="3292459">
                  <a:extLst>
                    <a:ext uri="{9D8B030D-6E8A-4147-A177-3AD203B41FA5}">
                      <a16:colId xmlns:a16="http://schemas.microsoft.com/office/drawing/2014/main" val="124230276"/>
                    </a:ext>
                  </a:extLst>
                </a:gridCol>
              </a:tblGrid>
              <a:tr h="434262">
                <a:tc>
                  <a:txBody>
                    <a:bodyPr/>
                    <a:lstStyle/>
                    <a:p>
                      <a:pPr marL="0" marR="0" indent="0" algn="ctr">
                        <a:spcBef>
                          <a:spcPts val="600"/>
                        </a:spcBef>
                        <a:spcAft>
                          <a:spcPts val="600"/>
                        </a:spcAft>
                        <a:buFont typeface="+mj-lt"/>
                        <a:buNone/>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Tên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Tiêu</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chuẩn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kỹ</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thuật</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419022">
                <a:tc>
                  <a:txBody>
                    <a:bodyPr/>
                    <a:lstStyle/>
                    <a:p>
                      <a:pPr marL="0" marR="10795">
                        <a:spcBef>
                          <a:spcPts val="300"/>
                        </a:spcBef>
                        <a:spcAft>
                          <a:spcPts val="300"/>
                        </a:spcAft>
                      </a:pPr>
                      <a:r>
                        <a:rPr lang="en-US"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lang="en-US" sz="18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Chậu</a:t>
                      </a:r>
                      <a:r>
                        <a:rPr lang="en-US"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rửa</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12648:2020</a:t>
                      </a:r>
                      <a:endParaRPr lang="en-US"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061639138"/>
                  </a:ext>
                </a:extLst>
              </a:tr>
              <a:tr h="381000">
                <a:tc>
                  <a:txBody>
                    <a:bodyPr/>
                    <a:lstStyle/>
                    <a:p>
                      <a:pPr marL="0" marR="10795">
                        <a:spcBef>
                          <a:spcPts val="300"/>
                        </a:spcBef>
                        <a:spcAft>
                          <a:spcPts val="300"/>
                        </a:spcAft>
                      </a:pPr>
                      <a:r>
                        <a:rPr lang="en-US"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r>
                        <a:rPr lang="en-US" sz="18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Bồn</a:t>
                      </a:r>
                      <a:r>
                        <a:rPr lang="en-US"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Tiểu</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nam</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treo</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tường</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12651:2020</a:t>
                      </a:r>
                      <a:endParaRPr lang="en-US" sz="1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171297470"/>
                  </a:ext>
                </a:extLst>
              </a:tr>
              <a:tr h="381000">
                <a:tc>
                  <a:txBody>
                    <a:bodyPr/>
                    <a:lstStyle/>
                    <a:p>
                      <a:pPr marL="0" marR="10795">
                        <a:spcBef>
                          <a:spcPts val="0"/>
                        </a:spcBef>
                        <a:spcAft>
                          <a:spcPts val="0"/>
                        </a:spcAft>
                      </a:pPr>
                      <a:r>
                        <a:rPr lang="en-US"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a:t>
                      </a:r>
                      <a:r>
                        <a:rPr lang="en-US" sz="18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Bồn</a:t>
                      </a:r>
                      <a:r>
                        <a:rPr lang="en-US"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Tiểu</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nữ</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12652:2020</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925572961"/>
                  </a:ext>
                </a:extLst>
              </a:tr>
              <a:tr h="381000">
                <a:tc>
                  <a:txBody>
                    <a:bodyPr/>
                    <a:lstStyle/>
                    <a:p>
                      <a:pPr marL="0" marR="0" algn="just">
                        <a:spcBef>
                          <a:spcPts val="0"/>
                        </a:spcBef>
                        <a:spcAft>
                          <a:spcPts val="0"/>
                        </a:spcAft>
                      </a:pPr>
                      <a:r>
                        <a:rPr lang="en-US"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a:t>
                      </a:r>
                      <a:r>
                        <a:rPr lang="en-US" sz="18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Bệ</a:t>
                      </a:r>
                      <a:r>
                        <a:rPr lang="en-US"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xí</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bệt</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12649:2020</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13207928"/>
                  </a:ext>
                </a:extLst>
              </a:tr>
            </a:tbl>
          </a:graphicData>
        </a:graphic>
      </p:graphicFrame>
      <p:sp>
        <p:nvSpPr>
          <p:cNvPr id="8" name="Curved Right Arrow 7"/>
          <p:cNvSpPr/>
          <p:nvPr/>
        </p:nvSpPr>
        <p:spPr>
          <a:xfrm>
            <a:off x="304800" y="1371600"/>
            <a:ext cx="533400" cy="914400"/>
          </a:xfrm>
          <a:prstGeom prst="curved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2894807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VI: </a:t>
            </a:r>
            <a:r>
              <a:rPr lang="en-US" sz="1600" b="1" i="1" dirty="0" err="1" smtClean="0">
                <a:latin typeface="Arial" pitchFamily="34" charset="0"/>
                <a:cs typeface="Arial" pitchFamily="34" charset="0"/>
              </a:rPr>
              <a:t>Thiết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bị</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Vệ</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sinh</a:t>
            </a:r>
            <a:r>
              <a:rPr lang="en-US" sz="1600" b="1" i="1" dirty="0" smtClean="0">
                <a:latin typeface="Arial" pitchFamily="34" charset="0"/>
                <a:cs typeface="Arial" pitchFamily="34" charset="0"/>
              </a:rPr>
              <a:t> – </a:t>
            </a:r>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sản</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phẩm</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bổ</a:t>
            </a:r>
            <a:r>
              <a:rPr lang="en-US" sz="1600" b="1" i="1" dirty="0" smtClean="0">
                <a:latin typeface="Arial" pitchFamily="34" charset="0"/>
                <a:cs typeface="Arial" pitchFamily="34" charset="0"/>
              </a:rPr>
              <a:t> sung</a:t>
            </a:r>
            <a:endParaRPr lang="en-US" sz="1600" b="1" i="1" dirty="0">
              <a:latin typeface="Arial" pitchFamily="34" charset="0"/>
              <a:cs typeface="Arial"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139916571"/>
              </p:ext>
            </p:extLst>
          </p:nvPr>
        </p:nvGraphicFramePr>
        <p:xfrm>
          <a:off x="456271" y="1223465"/>
          <a:ext cx="8460058" cy="4375783"/>
        </p:xfrm>
        <a:graphic>
          <a:graphicData uri="http://schemas.openxmlformats.org/drawingml/2006/table">
            <a:tbl>
              <a:tblPr firstRow="1" firstCol="1" bandRow="1">
                <a:tableStyleId>{69CF1AB2-1976-4502-BF36-3FF5EA218861}</a:tableStyleId>
              </a:tblPr>
              <a:tblGrid>
                <a:gridCol w="1296329">
                  <a:extLst>
                    <a:ext uri="{9D8B030D-6E8A-4147-A177-3AD203B41FA5}">
                      <a16:colId xmlns:a16="http://schemas.microsoft.com/office/drawing/2014/main" val="1842931405"/>
                    </a:ext>
                  </a:extLst>
                </a:gridCol>
                <a:gridCol w="2438400">
                  <a:extLst>
                    <a:ext uri="{9D8B030D-6E8A-4147-A177-3AD203B41FA5}">
                      <a16:colId xmlns:a16="http://schemas.microsoft.com/office/drawing/2014/main" val="124230276"/>
                    </a:ext>
                  </a:extLst>
                </a:gridCol>
                <a:gridCol w="1524000">
                  <a:extLst>
                    <a:ext uri="{9D8B030D-6E8A-4147-A177-3AD203B41FA5}">
                      <a16:colId xmlns:a16="http://schemas.microsoft.com/office/drawing/2014/main" val="630285297"/>
                    </a:ext>
                  </a:extLst>
                </a:gridCol>
                <a:gridCol w="3201329">
                  <a:extLst>
                    <a:ext uri="{9D8B030D-6E8A-4147-A177-3AD203B41FA5}">
                      <a16:colId xmlns:a16="http://schemas.microsoft.com/office/drawing/2014/main" val="3617673207"/>
                    </a:ext>
                  </a:extLst>
                </a:gridCol>
              </a:tblGrid>
              <a:tr h="250523">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600" dirty="0" err="1" smtClean="0">
                          <a:effectLst/>
                          <a:latin typeface="Arial" panose="020B0604020202020204" pitchFamily="34" charset="0"/>
                          <a:cs typeface="Arial" panose="020B0604020202020204" pitchFamily="34" charset="0"/>
                        </a:rPr>
                        <a:t>Sản</a:t>
                      </a:r>
                      <a:r>
                        <a:rPr lang="en-US" sz="1600" baseline="0" dirty="0" smtClean="0">
                          <a:effectLst/>
                          <a:latin typeface="Arial" panose="020B0604020202020204" pitchFamily="34" charset="0"/>
                          <a:cs typeface="Arial" panose="020B0604020202020204" pitchFamily="34" charset="0"/>
                        </a:rPr>
                        <a:t> </a:t>
                      </a:r>
                      <a:r>
                        <a:rPr lang="en-US" sz="1600" baseline="0" dirty="0" err="1" smtClean="0">
                          <a:effectLst/>
                          <a:latin typeface="Arial" panose="020B0604020202020204" pitchFamily="34" charset="0"/>
                          <a:cs typeface="Arial" panose="020B0604020202020204" pitchFamily="34" charset="0"/>
                        </a:rPr>
                        <a:t>phẩm</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effectLst/>
                          <a:latin typeface="Arial" panose="020B0604020202020204" pitchFamily="34" charset="0"/>
                          <a:ea typeface="+mn-ea"/>
                          <a:cs typeface="Arial" panose="020B0604020202020204" pitchFamily="34" charset="0"/>
                        </a:rPr>
                        <a:t>Chỉ</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tiêu</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kỹ</a:t>
                      </a:r>
                      <a:r>
                        <a:rPr lang="en-US" sz="1600" baseline="0" dirty="0" smtClean="0">
                          <a:effectLst/>
                          <a:latin typeface="Arial" panose="020B0604020202020204" pitchFamily="34" charset="0"/>
                          <a:ea typeface="+mn-ea"/>
                          <a:cs typeface="Arial" panose="020B0604020202020204" pitchFamily="34" charset="0"/>
                        </a:rPr>
                        <a:t> </a:t>
                      </a:r>
                      <a:r>
                        <a:rPr lang="en-US" sz="1600" baseline="0" dirty="0" err="1" smtClean="0">
                          <a:effectLst/>
                          <a:latin typeface="Arial" panose="020B0604020202020204" pitchFamily="34" charset="0"/>
                          <a:ea typeface="+mn-ea"/>
                          <a:cs typeface="Arial" panose="020B0604020202020204" pitchFamily="34" charset="0"/>
                        </a:rPr>
                        <a:t>thuật</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364862">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6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6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289502">
                <a:tc rowSpan="5">
                  <a:txBody>
                    <a:bodyPr/>
                    <a:lstStyle/>
                    <a:p>
                      <a:pPr marL="0" marR="10795" indent="0" algn="l" defTabSz="914400" rtl="0" eaLnBrk="1" fontAlgn="auto" latinLnBrk="0" hangingPunct="1">
                        <a:lnSpc>
                          <a:spcPct val="100000"/>
                        </a:lnSpc>
                        <a:spcBef>
                          <a:spcPts val="300"/>
                        </a:spcBef>
                        <a:spcAft>
                          <a:spcPts val="300"/>
                        </a:spcAft>
                        <a:buClrTx/>
                        <a:buSzTx/>
                        <a:buFontTx/>
                        <a:buNone/>
                        <a:tabLst/>
                        <a:defRPr/>
                      </a:pPr>
                      <a:r>
                        <a:rPr lang="en-US"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Chậu</a:t>
                      </a:r>
                      <a:r>
                        <a:rPr lang="en-US"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rửa</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Khả năng chịu tải</a:t>
                      </a:r>
                      <a:endParaRPr lang="en-US" sz="16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5">
                  <a:txBody>
                    <a:bodyPr/>
                    <a:lstStyle/>
                    <a:p>
                      <a:pPr algn="ct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Điều 5.2 - TCVN 12648:2020</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304800">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Thoát nước</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rowSpan="2">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Điều 5.3 - TCVN 12648:2020</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491784938"/>
                  </a:ext>
                </a:extLst>
              </a:tr>
              <a:tr h="0">
                <a:tc vMerge="1">
                  <a:txBody>
                    <a:bodyPr/>
                    <a:lstStyle/>
                    <a:p>
                      <a:endParaRPr lang="en-US"/>
                    </a:p>
                  </a:txBody>
                  <a:tcPr/>
                </a:tc>
                <a:tc rowSpan="2">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Khả năng làm sạch</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058464294"/>
                  </a:ext>
                </a:extLst>
              </a:tr>
              <a:tr h="297260">
                <a:tc vMerge="1">
                  <a:txBody>
                    <a:bodyPr/>
                    <a:lstStyle/>
                    <a:p>
                      <a:pPr marL="0" marR="10795" algn="l" defTabSz="914400" rtl="0" eaLnBrk="1" latinLnBrk="0" hangingPunct="1">
                        <a:spcBef>
                          <a:spcPts val="0"/>
                        </a:spcBef>
                        <a:spcAft>
                          <a:spcPts val="0"/>
                        </a:spcAft>
                      </a:pPr>
                      <a:endParaRPr lang="en-US" sz="16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Điều 5.8-TCVN 12648:2020</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2307043001"/>
                  </a:ext>
                </a:extLst>
              </a:tr>
              <a:tr h="363140">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Bảo vệ chống tràn</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sz="1600" dirty="0"/>
                    </a:p>
                  </a:txBody>
                  <a:tcPr marL="66583" marR="66583" marT="0" marB="0" anchor="ctr"/>
                </a:tc>
                <a:tc>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Điều 5.9-TCVN 12648:2020</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689656008"/>
                  </a:ext>
                </a:extLst>
              </a:tr>
              <a:tr h="316893">
                <a:tc row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vi-VN" sz="1600" b="1" kern="1200" dirty="0" smtClean="0">
                          <a:solidFill>
                            <a:schemeClr val="dk1"/>
                          </a:solidFill>
                          <a:effectLst/>
                          <a:latin typeface="Arial" panose="020B0604020202020204" pitchFamily="34" charset="0"/>
                          <a:ea typeface="+mn-ea"/>
                          <a:cs typeface="Arial" panose="020B0604020202020204" pitchFamily="34" charset="0"/>
                        </a:rPr>
                        <a:t>Bồn Tiểu nam treo tường</a:t>
                      </a:r>
                      <a:endPar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Khả năng chịu tải</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algn="ct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Điều 6.6.3 - TCVN 12651:2020</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798132464"/>
                  </a:ext>
                </a:extLst>
              </a:tr>
              <a:tr h="0">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Điều 6.6.1.3 - TCVN 12651:2020</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252359987"/>
                  </a:ext>
                </a:extLst>
              </a:tr>
              <a:tr h="292542">
                <a:tc vMerge="1">
                  <a:txBody>
                    <a:bodyPr/>
                    <a:lstStyle/>
                    <a:p>
                      <a:endParaRPr lang="en-US"/>
                    </a:p>
                  </a:txBody>
                  <a:tcPr/>
                </a:tc>
                <a:tc rowSpan="2">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Đặc tính xả</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554827946"/>
                  </a:ext>
                </a:extLst>
              </a:tr>
              <a:tr h="0">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algn="ctr"/>
                      <a:r>
                        <a:rPr lang="vi-VN" sz="1600" kern="1200" dirty="0" smtClean="0">
                          <a:solidFill>
                            <a:schemeClr val="dk1"/>
                          </a:solidFill>
                          <a:effectLst/>
                          <a:latin typeface="Arial" panose="020B0604020202020204" pitchFamily="34" charset="0"/>
                          <a:ea typeface="+mn-ea"/>
                          <a:cs typeface="Arial" panose="020B0604020202020204" pitchFamily="34" charset="0"/>
                        </a:rPr>
                        <a:t>Điều 6.6.1, 7.5.1 - TCVN 12651:2020</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4279478655"/>
                  </a:ext>
                </a:extLst>
              </a:tr>
              <a:tr h="496791">
                <a:tc vMerge="1">
                  <a:txBody>
                    <a:bodyPr/>
                    <a:lstStyle/>
                    <a:p>
                      <a:endParaRPr lang="en-US"/>
                    </a:p>
                  </a:txBody>
                  <a:tcP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Độ sâu nước bịt kín</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632054213"/>
                  </a:ext>
                </a:extLst>
              </a:tr>
              <a:tr h="347910">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Bồn</a:t>
                      </a:r>
                      <a:r>
                        <a:rPr lang="en-US"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Tiểu</a:t>
                      </a:r>
                      <a:r>
                        <a:rPr lang="en-US"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nữ</a:t>
                      </a:r>
                      <a:endParaRPr lang="en-US" sz="16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Arial" panose="020B0604020202020204" pitchFamily="34" charset="0"/>
                          <a:ea typeface="+mn-ea"/>
                          <a:cs typeface="Arial" panose="020B0604020202020204" pitchFamily="34" charset="0"/>
                        </a:rPr>
                        <a:t>Khả năng chịu tải</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mn-lt"/>
                          <a:ea typeface="+mn-ea"/>
                          <a:cs typeface="+mn-cs"/>
                        </a:rPr>
                        <a:t>Điều 5.2 - TCVN 12652:2020</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802625876"/>
                  </a:ext>
                </a:extLst>
              </a:tr>
              <a:tr h="22860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Khả năng làm sạch</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mn-lt"/>
                          <a:ea typeface="+mn-ea"/>
                          <a:cs typeface="+mn-cs"/>
                        </a:rPr>
                        <a:t>Điều 5.3 - TCVN 12652:2020</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3086258054"/>
                  </a:ext>
                </a:extLst>
              </a:tr>
              <a:tr h="22860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Bảo vệ chống chảy tràn</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mn-lt"/>
                          <a:ea typeface="+mn-ea"/>
                          <a:cs typeface="+mn-cs"/>
                        </a:rPr>
                        <a:t>Điều 5.4 - TCVN 12652:2020</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2286106723"/>
                  </a:ext>
                </a:extLst>
              </a:tr>
              <a:tr h="228600">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vi-VN" sz="1600" b="1" kern="1200" dirty="0" smtClean="0">
                          <a:solidFill>
                            <a:schemeClr val="dk1"/>
                          </a:solidFill>
                          <a:effectLst/>
                          <a:latin typeface="+mn-lt"/>
                          <a:ea typeface="+mn-ea"/>
                          <a:cs typeface="+mn-cs"/>
                        </a:rPr>
                        <a:t>Bệ Xí bệt</a:t>
                      </a:r>
                      <a:endPar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Tải trọng tĩnh</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mn-lt"/>
                          <a:ea typeface="+mn-ea"/>
                          <a:cs typeface="+mn-cs"/>
                        </a:rPr>
                        <a:t>Điều 5.7.4 - TCVN 12649:2020</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4013548413"/>
                  </a:ext>
                </a:extLst>
              </a:tr>
              <a:tr h="22860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Đặc tính xả</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600" kern="1200" dirty="0" smtClean="0">
                          <a:solidFill>
                            <a:schemeClr val="dk1"/>
                          </a:solidFill>
                          <a:effectLst/>
                          <a:latin typeface="+mn-lt"/>
                          <a:ea typeface="+mn-ea"/>
                          <a:cs typeface="+mn-cs"/>
                        </a:rPr>
                        <a:t>Điều 5.7.2-TCVN 12652:2020</a:t>
                      </a: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3701227524"/>
                  </a:ext>
                </a:extLst>
              </a:tr>
            </a:tbl>
          </a:graphicData>
        </a:graphic>
      </p:graphicFrame>
    </p:spTree>
    <p:extLst>
      <p:ext uri="{BB962C8B-B14F-4D97-AF65-F5344CB8AC3E}">
        <p14:creationId xmlns:p14="http://schemas.microsoft.com/office/powerpoint/2010/main" val="21426484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VII: </a:t>
            </a:r>
            <a:r>
              <a:rPr lang="en-US" sz="1600" b="1" i="1" dirty="0" err="1" smtClean="0">
                <a:latin typeface="Arial" pitchFamily="34" charset="0"/>
                <a:cs typeface="Arial" pitchFamily="34" charset="0"/>
              </a:rPr>
              <a:t>Kính</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xây</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dựng</a:t>
            </a:r>
            <a:endParaRPr lang="en-US" sz="1600" b="1" i="1" dirty="0">
              <a:latin typeface="Arial" pitchFamily="34" charset="0"/>
              <a:cs typeface="Arial"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847999020"/>
              </p:ext>
            </p:extLst>
          </p:nvPr>
        </p:nvGraphicFramePr>
        <p:xfrm>
          <a:off x="609600" y="1405354"/>
          <a:ext cx="7924800" cy="3550764"/>
        </p:xfrm>
        <a:graphic>
          <a:graphicData uri="http://schemas.openxmlformats.org/drawingml/2006/table">
            <a:tbl>
              <a:tblPr firstRow="1" firstCol="1" bandRow="1">
                <a:tableStyleId>{69CF1AB2-1976-4502-BF36-3FF5EA218861}</a:tableStyleId>
              </a:tblPr>
              <a:tblGrid>
                <a:gridCol w="3234612">
                  <a:extLst>
                    <a:ext uri="{9D8B030D-6E8A-4147-A177-3AD203B41FA5}">
                      <a16:colId xmlns:a16="http://schemas.microsoft.com/office/drawing/2014/main" val="1842931405"/>
                    </a:ext>
                  </a:extLst>
                </a:gridCol>
                <a:gridCol w="2587690">
                  <a:extLst>
                    <a:ext uri="{9D8B030D-6E8A-4147-A177-3AD203B41FA5}">
                      <a16:colId xmlns:a16="http://schemas.microsoft.com/office/drawing/2014/main" val="124230276"/>
                    </a:ext>
                  </a:extLst>
                </a:gridCol>
                <a:gridCol w="2102498">
                  <a:extLst>
                    <a:ext uri="{9D8B030D-6E8A-4147-A177-3AD203B41FA5}">
                      <a16:colId xmlns:a16="http://schemas.microsoft.com/office/drawing/2014/main" val="4125221580"/>
                    </a:ext>
                  </a:extLst>
                </a:gridCol>
              </a:tblGrid>
              <a:tr h="434262">
                <a:tc>
                  <a:txBody>
                    <a:bodyPr/>
                    <a:lstStyle/>
                    <a:p>
                      <a:pPr marL="0" marR="0" indent="0" algn="ctr">
                        <a:spcBef>
                          <a:spcPts val="600"/>
                        </a:spcBef>
                        <a:spcAft>
                          <a:spcPts val="600"/>
                        </a:spcAft>
                        <a:buFont typeface="+mj-lt"/>
                        <a:buNone/>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Tên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Tiêu</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chuẩn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kỹ</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thuật</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Thay</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đổi</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419022">
                <a:tc>
                  <a:txBody>
                    <a:bodyPr/>
                    <a:lstStyle/>
                    <a:p>
                      <a:pPr marL="0" marR="10795">
                        <a:spcBef>
                          <a:spcPts val="0"/>
                        </a:spcBef>
                        <a:spcAft>
                          <a:spcPts val="0"/>
                        </a:spcAft>
                      </a:pP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lang="en-US" sz="17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nổi</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7218:2018</a:t>
                      </a:r>
                      <a:endParaRPr lang="en-US" sz="1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err="1" smtClean="0">
                          <a:effectLst/>
                          <a:latin typeface="Arial" panose="020B0604020202020204" pitchFamily="34" charset="0"/>
                          <a:ea typeface="Times New Roman" panose="02020603050405020304" pitchFamily="18" charset="0"/>
                          <a:cs typeface="Arial" panose="020B0604020202020204" pitchFamily="34" charset="0"/>
                        </a:rPr>
                        <a:t>Giữ</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nguyên</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061639138"/>
                  </a:ext>
                </a:extLst>
              </a:tr>
              <a:tr h="381000">
                <a:tc>
                  <a:txBody>
                    <a:bodyPr/>
                    <a:lstStyle/>
                    <a:p>
                      <a:pPr marL="0" marR="10795">
                        <a:spcBef>
                          <a:spcPts val="0"/>
                        </a:spcBef>
                        <a:spcAft>
                          <a:spcPts val="0"/>
                        </a:spcAft>
                      </a:pP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r>
                        <a:rPr lang="en-US" sz="17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phẳng</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tôi</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nhiệt</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7455: 2013</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err="1" smtClean="0">
                          <a:effectLst/>
                          <a:latin typeface="Arial" panose="020B0604020202020204" pitchFamily="34" charset="0"/>
                          <a:ea typeface="Times New Roman" panose="02020603050405020304" pitchFamily="18" charset="0"/>
                          <a:cs typeface="Arial" panose="020B0604020202020204" pitchFamily="34" charset="0"/>
                        </a:rPr>
                        <a:t>Giữ</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nguyên</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171297470"/>
                  </a:ext>
                </a:extLst>
              </a:tr>
              <a:tr h="381000">
                <a:tc>
                  <a:txBody>
                    <a:bodyPr/>
                    <a:lstStyle/>
                    <a:p>
                      <a:pPr marL="0" marR="10795">
                        <a:spcBef>
                          <a:spcPts val="0"/>
                        </a:spcBef>
                        <a:spcAft>
                          <a:spcPts val="0"/>
                        </a:spcAft>
                      </a:pP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a:t>
                      </a:r>
                      <a:r>
                        <a:rPr lang="en-US" sz="17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màu</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hấp</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thụ</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nhiệt</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7529:2005</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rowSpan="3">
                  <a:txBody>
                    <a:bodyPr/>
                    <a:lstStyle/>
                    <a:p>
                      <a:pPr marL="0" marR="0" algn="ctr">
                        <a:spcBef>
                          <a:spcPts val="0"/>
                        </a:spcBef>
                        <a:spcAft>
                          <a:spcPts val="0"/>
                        </a:spcAft>
                      </a:pPr>
                      <a:r>
                        <a:rPr lang="en-US" sz="17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Sản</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phẩm</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bổ</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sung</a:t>
                      </a:r>
                      <a:endParaRPr lang="en-US" sz="17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925572961"/>
                  </a:ext>
                </a:extLst>
              </a:tr>
              <a:tr h="381000">
                <a:tc>
                  <a:txBody>
                    <a:bodyPr/>
                    <a:lstStyle/>
                    <a:p>
                      <a:pPr marL="0" marR="10795">
                        <a:spcBef>
                          <a:spcPts val="0"/>
                        </a:spcBef>
                        <a:spcAft>
                          <a:spcPts val="0"/>
                        </a:spcAft>
                      </a:pP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a:t>
                      </a:r>
                      <a:r>
                        <a:rPr lang="en-US" sz="17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phủ</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phản</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quang</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7528:2005</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vMerge="1">
                  <a:txBody>
                    <a:bodyPr/>
                    <a:lstStyle/>
                    <a:p>
                      <a:pPr marL="0" marR="0" algn="ctr">
                        <a:spcBef>
                          <a:spcPts val="0"/>
                        </a:spcBef>
                        <a:spcAft>
                          <a:spcPts val="0"/>
                        </a:spcAft>
                      </a:pP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13207928"/>
                  </a:ext>
                </a:extLst>
              </a:tr>
              <a:tr h="381000">
                <a:tc>
                  <a:txBody>
                    <a:bodyPr/>
                    <a:lstStyle/>
                    <a:p>
                      <a:pPr marL="0" marR="10795">
                        <a:spcBef>
                          <a:spcPts val="0"/>
                        </a:spcBef>
                        <a:spcAft>
                          <a:spcPts val="0"/>
                        </a:spcAft>
                      </a:pP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a:t>
                      </a:r>
                      <a:r>
                        <a:rPr lang="en-US" sz="17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phủ</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bức</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xạ</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thấp</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(Low E)</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EN 1096-1:2012</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9808:2013</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vMerge="1">
                  <a:txBody>
                    <a:bodyPr/>
                    <a:lstStyle/>
                    <a:p>
                      <a:pPr marL="0" marR="0" algn="ctr">
                        <a:spcBef>
                          <a:spcPts val="0"/>
                        </a:spcBef>
                        <a:spcAft>
                          <a:spcPts val="0"/>
                        </a:spcAft>
                      </a:pP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317551942"/>
                  </a:ext>
                </a:extLst>
              </a:tr>
              <a:tr h="381000">
                <a:tc>
                  <a:txBody>
                    <a:bodyPr/>
                    <a:lstStyle/>
                    <a:p>
                      <a:pPr marL="0" marR="10795">
                        <a:spcBef>
                          <a:spcPts val="0"/>
                        </a:spcBef>
                        <a:spcAft>
                          <a:spcPts val="0"/>
                        </a:spcAft>
                      </a:pP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6. </a:t>
                      </a:r>
                      <a:r>
                        <a:rPr lang="en-US" sz="17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nhiều</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lớp</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toàn</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nhiều</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lớp</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7364-1,2,3,5,6: 2018</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err="1" smtClean="0">
                          <a:effectLst/>
                          <a:latin typeface="Arial" panose="020B0604020202020204" pitchFamily="34" charset="0"/>
                          <a:ea typeface="Times New Roman" panose="02020603050405020304" pitchFamily="18" charset="0"/>
                          <a:cs typeface="Arial" panose="020B0604020202020204" pitchFamily="34" charset="0"/>
                        </a:rPr>
                        <a:t>Bổ</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sung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chỉ</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tiêu</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và</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thử</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434144081"/>
                  </a:ext>
                </a:extLst>
              </a:tr>
              <a:tr h="381000">
                <a:tc>
                  <a:txBody>
                    <a:bodyPr/>
                    <a:lstStyle/>
                    <a:p>
                      <a:pPr marL="0" marR="10795">
                        <a:spcBef>
                          <a:spcPts val="0"/>
                        </a:spcBef>
                        <a:spcAft>
                          <a:spcPts val="0"/>
                        </a:spcAft>
                      </a:pP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7. </a:t>
                      </a:r>
                      <a:r>
                        <a:rPr lang="en-US" sz="17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7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hộp</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gắn</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cách</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nhiệt</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8260:2009</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err="1" smtClean="0">
                          <a:effectLst/>
                          <a:latin typeface="Arial" panose="020B0604020202020204" pitchFamily="34" charset="0"/>
                          <a:ea typeface="Times New Roman" panose="02020603050405020304" pitchFamily="18" charset="0"/>
                          <a:cs typeface="Arial" panose="020B0604020202020204" pitchFamily="34" charset="0"/>
                        </a:rPr>
                        <a:t>Bổ</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sung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chỉ</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tiêu</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382493860"/>
                  </a:ext>
                </a:extLst>
              </a:tr>
            </a:tbl>
          </a:graphicData>
        </a:graphic>
      </p:graphicFrame>
    </p:spTree>
    <p:extLst>
      <p:ext uri="{BB962C8B-B14F-4D97-AF65-F5344CB8AC3E}">
        <p14:creationId xmlns:p14="http://schemas.microsoft.com/office/powerpoint/2010/main" val="1307777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VII: </a:t>
            </a:r>
            <a:r>
              <a:rPr lang="en-US" sz="1600" b="1" i="1" dirty="0" err="1" smtClean="0">
                <a:latin typeface="Arial" pitchFamily="34" charset="0"/>
                <a:cs typeface="Arial" pitchFamily="34" charset="0"/>
              </a:rPr>
              <a:t>Kính</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xây</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dựng</a:t>
            </a:r>
            <a:endParaRPr lang="en-US" sz="1600" b="1" i="1" dirty="0">
              <a:latin typeface="Arial" pitchFamily="34" charset="0"/>
              <a:cs typeface="Arial"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2550536958"/>
              </p:ext>
            </p:extLst>
          </p:nvPr>
        </p:nvGraphicFramePr>
        <p:xfrm>
          <a:off x="456271" y="1227182"/>
          <a:ext cx="8459130" cy="5089437"/>
        </p:xfrm>
        <a:graphic>
          <a:graphicData uri="http://schemas.openxmlformats.org/drawingml/2006/table">
            <a:tbl>
              <a:tblPr firstRow="1" firstCol="1" bandRow="1">
                <a:tableStyleId>{69CF1AB2-1976-4502-BF36-3FF5EA218861}</a:tableStyleId>
              </a:tblPr>
              <a:tblGrid>
                <a:gridCol w="1600953">
                  <a:extLst>
                    <a:ext uri="{9D8B030D-6E8A-4147-A177-3AD203B41FA5}">
                      <a16:colId xmlns:a16="http://schemas.microsoft.com/office/drawing/2014/main" val="1842931405"/>
                    </a:ext>
                  </a:extLst>
                </a:gridCol>
                <a:gridCol w="2819091">
                  <a:extLst>
                    <a:ext uri="{9D8B030D-6E8A-4147-A177-3AD203B41FA5}">
                      <a16:colId xmlns:a16="http://schemas.microsoft.com/office/drawing/2014/main" val="124230276"/>
                    </a:ext>
                  </a:extLst>
                </a:gridCol>
                <a:gridCol w="1447641">
                  <a:extLst>
                    <a:ext uri="{9D8B030D-6E8A-4147-A177-3AD203B41FA5}">
                      <a16:colId xmlns:a16="http://schemas.microsoft.com/office/drawing/2014/main" val="630285297"/>
                    </a:ext>
                  </a:extLst>
                </a:gridCol>
                <a:gridCol w="2591445">
                  <a:extLst>
                    <a:ext uri="{9D8B030D-6E8A-4147-A177-3AD203B41FA5}">
                      <a16:colId xmlns:a16="http://schemas.microsoft.com/office/drawing/2014/main" val="3617673207"/>
                    </a:ext>
                  </a:extLst>
                </a:gridCol>
              </a:tblGrid>
              <a:tr h="254788">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400" dirty="0" err="1" smtClean="0">
                          <a:effectLst/>
                          <a:latin typeface="Arial" panose="020B0604020202020204" pitchFamily="34" charset="0"/>
                          <a:cs typeface="Arial" panose="020B0604020202020204" pitchFamily="34" charset="0"/>
                        </a:rPr>
                        <a:t>Sản</a:t>
                      </a:r>
                      <a:r>
                        <a:rPr lang="en-US" sz="1400" baseline="0" dirty="0" smtClean="0">
                          <a:effectLst/>
                          <a:latin typeface="Arial" panose="020B0604020202020204" pitchFamily="34" charset="0"/>
                          <a:cs typeface="Arial" panose="020B0604020202020204" pitchFamily="34" charset="0"/>
                        </a:rPr>
                        <a:t> </a:t>
                      </a:r>
                      <a:r>
                        <a:rPr lang="en-US" sz="1400" baseline="0" dirty="0" err="1" smtClean="0">
                          <a:effectLst/>
                          <a:latin typeface="Arial" panose="020B0604020202020204" pitchFamily="34" charset="0"/>
                          <a:cs typeface="Arial" panose="020B0604020202020204" pitchFamily="34" charset="0"/>
                        </a:rPr>
                        <a:t>phẩm</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err="1" smtClean="0">
                          <a:effectLst/>
                          <a:latin typeface="Arial" panose="020B0604020202020204" pitchFamily="34" charset="0"/>
                          <a:ea typeface="+mn-ea"/>
                          <a:cs typeface="Arial" panose="020B0604020202020204" pitchFamily="34" charset="0"/>
                        </a:rPr>
                        <a:t>Chỉ</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tiêu</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kỹ</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thuật</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33259">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4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4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4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4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289502">
                <a:tc rowSpan="4">
                  <a:txBody>
                    <a:bodyPr/>
                    <a:lstStyle/>
                    <a:p>
                      <a:pPr marL="0" marR="10795" indent="0" algn="l"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màu</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hấp</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thụ</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nhiệt</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p>
                      <a:pPr marL="0" marR="10795">
                        <a:spcBef>
                          <a:spcPts val="0"/>
                        </a:spcBef>
                        <a:spcAft>
                          <a:spcPts val="0"/>
                        </a:spcAft>
                      </a:pP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Sai lệch chiều dày</a:t>
                      </a:r>
                      <a:endParaRPr lang="en-US" sz="14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4">
                  <a:txBody>
                    <a:bodyPr/>
                    <a:lstStyle/>
                    <a:p>
                      <a:pPr algn="ct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4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3">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TCVN 7529:2005</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304800">
                <a:tc vMerge="1">
                  <a:txBody>
                    <a:bodyPr/>
                    <a:lstStyle/>
                    <a:p>
                      <a:endParaRPr lang="en-US"/>
                    </a:p>
                  </a:txBody>
                  <a:tcP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Khuyết tật ngoại quan</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vMerge="1">
                  <a:txBody>
                    <a:bodyPr/>
                    <a:lstStyle/>
                    <a:p>
                      <a:pPr marL="0" marR="0" algn="ctr">
                        <a:spcBef>
                          <a:spcPts val="0"/>
                        </a:spcBef>
                        <a:spcAft>
                          <a:spcPts val="0"/>
                        </a:spcAft>
                      </a:pP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491784938"/>
                  </a:ext>
                </a:extLst>
              </a:tr>
              <a:tr h="0">
                <a:tc vMerge="1">
                  <a:txBody>
                    <a:bodyPr/>
                    <a:lstStyle/>
                    <a:p>
                      <a:endParaRPr lang="en-US"/>
                    </a:p>
                  </a:txBody>
                  <a:tcPr/>
                </a:tc>
                <a:tc rowSpan="2">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Hệ số truyền năng lượng bức xạ mặt trời</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058464294"/>
                  </a:ext>
                </a:extLst>
              </a:tr>
              <a:tr h="444182">
                <a:tc vMerge="1">
                  <a:txBody>
                    <a:bodyPr/>
                    <a:lstStyle/>
                    <a:p>
                      <a:pPr marL="0" marR="10795" algn="l" defTabSz="914400" rtl="0" eaLnBrk="1" latinLnBrk="0" hangingPunct="1">
                        <a:spcBef>
                          <a:spcPts val="0"/>
                        </a:spcBef>
                        <a:spcAft>
                          <a:spcPts val="0"/>
                        </a:spcAft>
                      </a:pPr>
                      <a:endParaRPr lang="en-US" sz="1600" b="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Điều 6.2 - TCVN 7529:2005</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2307043001"/>
                  </a:ext>
                </a:extLst>
              </a:tr>
              <a:tr h="316893">
                <a:tc row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phủ</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phản</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quang</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Sai lệch chiều dày</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4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algn="ct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TCVN 7219:2018</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798132464"/>
                  </a:ext>
                </a:extLst>
              </a:tr>
              <a:tr h="292542">
                <a:tc vMerge="1">
                  <a:txBody>
                    <a:bodyPr/>
                    <a:lstStyle/>
                    <a:p>
                      <a:endParaRPr lang="en-US"/>
                    </a:p>
                  </a:txBody>
                  <a:tcPr/>
                </a:tc>
                <a:tc rowSpan="2">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Khuyết tật ngoại quan</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a:txBody>
                    <a:bodyPr/>
                    <a:lstStyle/>
                    <a:p>
                      <a:pPr algn="ctr"/>
                      <a:r>
                        <a:rPr lang="vi-VN" sz="1400" kern="1200" dirty="0" smtClean="0">
                          <a:solidFill>
                            <a:schemeClr val="dk1"/>
                          </a:solidFill>
                          <a:effectLst/>
                          <a:latin typeface="+mn-lt"/>
                          <a:ea typeface="+mn-ea"/>
                          <a:cs typeface="+mn-cs"/>
                        </a:rPr>
                        <a:t>TCVN 7219:2018</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252359987"/>
                  </a:ext>
                </a:extLst>
              </a:tr>
              <a:tr h="0">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algn="ctr"/>
                      <a:r>
                        <a:rPr lang="vi-VN" sz="1400" kern="1200" dirty="0" smtClean="0">
                          <a:solidFill>
                            <a:schemeClr val="dk1"/>
                          </a:solidFill>
                          <a:effectLst/>
                          <a:latin typeface="+mn-lt"/>
                          <a:ea typeface="+mn-ea"/>
                          <a:cs typeface="+mn-cs"/>
                        </a:rPr>
                        <a:t>Điều 6.3 TCVN 7528:2005</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4279478655"/>
                  </a:ext>
                </a:extLst>
              </a:tr>
              <a:tr h="379478">
                <a:tc vMerge="1">
                  <a:txBody>
                    <a:bodyPr/>
                    <a:lstStyle/>
                    <a:p>
                      <a:endParaRPr lang="en-US"/>
                    </a:p>
                  </a:txBody>
                  <a:tcP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Hệ số phản xạ năng lượng ánh sáng mặt trời</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632054213"/>
                  </a:ext>
                </a:extLst>
              </a:tr>
              <a:tr h="211838">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phủ</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bức</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xạ</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thấp</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(Low E)</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Độ phát xạ</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4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EN 12898:2019</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802625876"/>
                  </a:ext>
                </a:extLst>
              </a:tr>
              <a:tr h="304800">
                <a:tc vMerge="1">
                  <a:txBody>
                    <a:bodyPr/>
                    <a:lstStyle/>
                    <a:p>
                      <a:endParaRPr lang="en-US"/>
                    </a:p>
                  </a:txBody>
                  <a:tcP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Khuyết tật ngoại quan</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a:txBody>
                    <a:bodyPr/>
                    <a:lstStyle/>
                    <a:p>
                      <a:pPr algn="ctr"/>
                      <a:r>
                        <a:rPr lang="vi-VN" sz="1400" kern="1200" dirty="0" smtClean="0">
                          <a:solidFill>
                            <a:schemeClr val="dk1"/>
                          </a:solidFill>
                          <a:effectLst/>
                          <a:latin typeface="+mn-lt"/>
                          <a:ea typeface="+mn-ea"/>
                          <a:cs typeface="+mn-cs"/>
                        </a:rPr>
                        <a:t>Điều 8.2 EN 1096-1:2012 (E)</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722401932"/>
                  </a:ext>
                </a:extLst>
              </a:tr>
              <a:tr h="228600">
                <a:tc row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nhiều</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lớp</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toàn</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nhiều</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lớp</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Sai lệch chiều dày</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400" kern="1200" dirty="0" smtClean="0">
                          <a:solidFill>
                            <a:schemeClr val="dk1"/>
                          </a:solidFill>
                          <a:effectLst/>
                          <a:latin typeface="+mn-lt"/>
                          <a:ea typeface="+mn-ea"/>
                          <a:cs typeface="+mn-cs"/>
                        </a:rPr>
                        <a:t>TCVN 7219:2018</a:t>
                      </a:r>
                      <a:endPar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TCVN 7364-5:2018</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4013548413"/>
                  </a:ext>
                </a:extLst>
              </a:tr>
              <a:tr h="248691">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rgbClr val="FF0000"/>
                          </a:solidFill>
                          <a:effectLst/>
                          <a:latin typeface="+mn-lt"/>
                          <a:ea typeface="+mn-ea"/>
                          <a:cs typeface="+mn-cs"/>
                        </a:rPr>
                        <a:t>Khuyết tật ngoại quan</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6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en-US" sz="1400" dirty="0" err="1" smtClean="0">
                          <a:solidFill>
                            <a:srgbClr val="FF0000"/>
                          </a:solidFill>
                          <a:latin typeface="Arial" panose="020B0604020202020204" pitchFamily="34" charset="0"/>
                          <a:cs typeface="Arial" panose="020B0604020202020204" pitchFamily="34" charset="0"/>
                        </a:rPr>
                        <a:t>Bỏ</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3701227524"/>
                  </a:ext>
                </a:extLst>
              </a:tr>
              <a:tr h="22860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Độ bền chịu nhiệt</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400" kern="1200" dirty="0" smtClean="0">
                          <a:solidFill>
                            <a:schemeClr val="dk1"/>
                          </a:solidFill>
                          <a:effectLst/>
                          <a:latin typeface="+mn-lt"/>
                          <a:ea typeface="+mn-ea"/>
                          <a:cs typeface="+mn-cs"/>
                        </a:rPr>
                        <a:t>TCVN</a:t>
                      </a:r>
                      <a:r>
                        <a:rPr lang="en-US" sz="1400" kern="1200" dirty="0" smtClean="0">
                          <a:solidFill>
                            <a:schemeClr val="dk1"/>
                          </a:solidFill>
                          <a:effectLst/>
                          <a:latin typeface="+mn-lt"/>
                          <a:ea typeface="+mn-ea"/>
                          <a:cs typeface="+mn-cs"/>
                        </a:rPr>
                        <a:t/>
                      </a:r>
                      <a:br>
                        <a:rPr lang="en-US" sz="1400" kern="1200" dirty="0" smtClean="0">
                          <a:solidFill>
                            <a:schemeClr val="dk1"/>
                          </a:solidFill>
                          <a:effectLst/>
                          <a:latin typeface="+mn-lt"/>
                          <a:ea typeface="+mn-ea"/>
                          <a:cs typeface="+mn-cs"/>
                        </a:rPr>
                      </a:br>
                      <a:r>
                        <a:rPr lang="vi-VN" sz="1400" kern="1200" dirty="0" smtClean="0">
                          <a:solidFill>
                            <a:schemeClr val="dk1"/>
                          </a:solidFill>
                          <a:effectLst/>
                          <a:latin typeface="+mn-lt"/>
                          <a:ea typeface="+mn-ea"/>
                          <a:cs typeface="+mn-cs"/>
                        </a:rPr>
                        <a:t>7364-4:2018</a:t>
                      </a:r>
                      <a:endPar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TCVN 7364-4: 2018</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286476612"/>
                  </a:ext>
                </a:extLst>
              </a:tr>
              <a:tr h="22860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Độ bền va đập bi rơi</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4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400" kern="1200" dirty="0" smtClean="0">
                          <a:solidFill>
                            <a:srgbClr val="FF0000"/>
                          </a:solidFill>
                          <a:effectLst/>
                          <a:latin typeface="+mn-lt"/>
                          <a:ea typeface="+mn-ea"/>
                          <a:cs typeface="+mn-cs"/>
                        </a:rPr>
                        <a:t>TCVN 7368:2012</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3900117851"/>
                  </a:ext>
                </a:extLst>
              </a:tr>
              <a:tr h="291780">
                <a:tc row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Kính</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hộp</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gắn</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kín</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cách</a:t>
                      </a:r>
                      <a:r>
                        <a:rPr lang="en-US"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nhiệt</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Chiều dày danh nghĩa</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400" kern="1200" dirty="0" smtClean="0">
                          <a:solidFill>
                            <a:schemeClr val="dk1"/>
                          </a:solidFill>
                          <a:effectLst/>
                          <a:latin typeface="+mn-lt"/>
                          <a:ea typeface="+mn-ea"/>
                          <a:cs typeface="+mn-cs"/>
                        </a:rPr>
                        <a:t>TCVN 8260:2009</a:t>
                      </a:r>
                      <a:endParaRPr lang="en-US" sz="1400" dirty="0" smtClean="0">
                        <a:solidFill>
                          <a:srgbClr val="FF0000"/>
                        </a:solidFill>
                        <a:latin typeface="Arial" panose="020B0604020202020204" pitchFamily="34" charset="0"/>
                        <a:cs typeface="Arial" panose="020B060402020202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400" kern="1200" dirty="0" smtClean="0">
                          <a:solidFill>
                            <a:schemeClr val="dk1"/>
                          </a:solidFill>
                          <a:effectLst/>
                          <a:latin typeface="+mn-lt"/>
                          <a:ea typeface="+mn-ea"/>
                          <a:cs typeface="+mn-cs"/>
                        </a:rPr>
                        <a:t>TCVN 8260:2009</a:t>
                      </a:r>
                      <a:endParaRPr lang="en-US" sz="1400" dirty="0" smtClean="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400802340"/>
                  </a:ext>
                </a:extLst>
              </a:tr>
              <a:tr h="0">
                <a:tc vMerge="1">
                  <a:txBody>
                    <a:bodyPr/>
                    <a:lstStyle/>
                    <a:p>
                      <a:endParaRPr lang="en-US"/>
                    </a:p>
                  </a:txBody>
                  <a:tcPr/>
                </a:tc>
                <a:tc rowSpan="2">
                  <a:txBody>
                    <a:bodyPr/>
                    <a:lstStyle/>
                    <a:p>
                      <a:pPr marL="0" marR="0" algn="ctr">
                        <a:spcBef>
                          <a:spcPts val="0"/>
                        </a:spcBef>
                        <a:spcAft>
                          <a:spcPts val="0"/>
                        </a:spcAft>
                      </a:pPr>
                      <a:r>
                        <a:rPr lang="vi-VN" sz="1400" kern="1200" dirty="0" smtClean="0">
                          <a:solidFill>
                            <a:srgbClr val="FF0000"/>
                          </a:solidFill>
                          <a:effectLst/>
                          <a:latin typeface="+mn-lt"/>
                          <a:ea typeface="+mn-ea"/>
                          <a:cs typeface="+mn-cs"/>
                        </a:rPr>
                        <a:t>Khuyết tật ngoại quan</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754266562"/>
                  </a:ext>
                </a:extLst>
              </a:tr>
              <a:tr h="241620">
                <a:tc vMerge="1">
                  <a:txBody>
                    <a:bodyPr/>
                    <a:lstStyle/>
                    <a:p>
                      <a:endParaRPr lang="en-US"/>
                    </a:p>
                  </a:txBody>
                  <a:tcPr/>
                </a:tc>
                <a:tc vMerge="1">
                  <a:txBody>
                    <a:bodyPr/>
                    <a:lstStyle/>
                    <a:p>
                      <a:pPr marL="0" marR="0" algn="ctr">
                        <a:spcBef>
                          <a:spcPts val="0"/>
                        </a:spcBef>
                        <a:spcAft>
                          <a:spcPts val="0"/>
                        </a:spcAft>
                      </a:pP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a:txBody>
                    <a:bodyPr/>
                    <a:lstStyle/>
                    <a:p>
                      <a:pPr algn="ctr"/>
                      <a:r>
                        <a:rPr lang="en-US" sz="1400" dirty="0" err="1" smtClean="0">
                          <a:solidFill>
                            <a:srgbClr val="FF0000"/>
                          </a:solidFill>
                          <a:latin typeface="Arial" panose="020B0604020202020204" pitchFamily="34" charset="0"/>
                          <a:cs typeface="Arial" panose="020B0604020202020204" pitchFamily="34" charset="0"/>
                        </a:rPr>
                        <a:t>Bỏ</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300948523"/>
                  </a:ext>
                </a:extLst>
              </a:tr>
              <a:tr h="266380">
                <a:tc vMerge="1">
                  <a:txBody>
                    <a:bodyPr/>
                    <a:lstStyle/>
                    <a:p>
                      <a:endParaRPr lang="en-US" dirty="0"/>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Điểm sương</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400" kern="1200" dirty="0" smtClean="0">
                          <a:solidFill>
                            <a:schemeClr val="dk1"/>
                          </a:solidFill>
                          <a:effectLst/>
                          <a:latin typeface="+mn-lt"/>
                          <a:ea typeface="+mn-ea"/>
                          <a:cs typeface="+mn-cs"/>
                        </a:rPr>
                        <a:t>TCVN 8260:2009</a:t>
                      </a:r>
                      <a:endParaRPr lang="en-US" sz="1400" dirty="0" smtClean="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392928327"/>
                  </a:ext>
                </a:extLst>
              </a:tr>
            </a:tbl>
          </a:graphicData>
        </a:graphic>
      </p:graphicFrame>
    </p:spTree>
    <p:extLst>
      <p:ext uri="{BB962C8B-B14F-4D97-AF65-F5344CB8AC3E}">
        <p14:creationId xmlns:p14="http://schemas.microsoft.com/office/powerpoint/2010/main" val="6104274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VIII: </a:t>
            </a:r>
            <a:r>
              <a:rPr lang="en-US" sz="1600" b="1" i="1" dirty="0" err="1" smtClean="0">
                <a:latin typeface="Arial" pitchFamily="34" charset="0"/>
                <a:cs typeface="Arial" pitchFamily="34" charset="0"/>
              </a:rPr>
              <a:t>Vật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liệu</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trang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trí</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và</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hoàn</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thiện</a:t>
            </a:r>
            <a:endParaRPr lang="en-US" sz="1600" b="1" i="1" dirty="0">
              <a:latin typeface="Arial" pitchFamily="34" charset="0"/>
              <a:cs typeface="Arial"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965346728"/>
              </p:ext>
            </p:extLst>
          </p:nvPr>
        </p:nvGraphicFramePr>
        <p:xfrm>
          <a:off x="609600" y="1405354"/>
          <a:ext cx="7924800" cy="4335702"/>
        </p:xfrm>
        <a:graphic>
          <a:graphicData uri="http://schemas.openxmlformats.org/drawingml/2006/table">
            <a:tbl>
              <a:tblPr firstRow="1" firstCol="1" bandRow="1">
                <a:tableStyleId>{69CF1AB2-1976-4502-BF36-3FF5EA218861}</a:tableStyleId>
              </a:tblPr>
              <a:tblGrid>
                <a:gridCol w="3234612">
                  <a:extLst>
                    <a:ext uri="{9D8B030D-6E8A-4147-A177-3AD203B41FA5}">
                      <a16:colId xmlns:a16="http://schemas.microsoft.com/office/drawing/2014/main" val="1842931405"/>
                    </a:ext>
                  </a:extLst>
                </a:gridCol>
                <a:gridCol w="2861388">
                  <a:extLst>
                    <a:ext uri="{9D8B030D-6E8A-4147-A177-3AD203B41FA5}">
                      <a16:colId xmlns:a16="http://schemas.microsoft.com/office/drawing/2014/main" val="124230276"/>
                    </a:ext>
                  </a:extLst>
                </a:gridCol>
                <a:gridCol w="1828800">
                  <a:extLst>
                    <a:ext uri="{9D8B030D-6E8A-4147-A177-3AD203B41FA5}">
                      <a16:colId xmlns:a16="http://schemas.microsoft.com/office/drawing/2014/main" val="4125221580"/>
                    </a:ext>
                  </a:extLst>
                </a:gridCol>
              </a:tblGrid>
              <a:tr h="434262">
                <a:tc>
                  <a:txBody>
                    <a:bodyPr/>
                    <a:lstStyle/>
                    <a:p>
                      <a:pPr marL="0" marR="0" indent="0" algn="ctr">
                        <a:spcBef>
                          <a:spcPts val="600"/>
                        </a:spcBef>
                        <a:spcAft>
                          <a:spcPts val="600"/>
                        </a:spcAft>
                        <a:buFont typeface="+mj-lt"/>
                        <a:buNone/>
                      </a:pPr>
                      <a:r>
                        <a:rPr lang="en-US" sz="1700" dirty="0" err="1" smtClean="0">
                          <a:effectLst/>
                          <a:latin typeface="Arial" panose="020B0604020202020204" pitchFamily="34" charset="0"/>
                          <a:ea typeface="Times New Roman" panose="02020603050405020304" pitchFamily="18" charset="0"/>
                          <a:cs typeface="Arial" panose="020B0604020202020204" pitchFamily="34" charset="0"/>
                        </a:rPr>
                        <a:t>Tên</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700" dirty="0" err="1" smtClean="0">
                          <a:effectLst/>
                          <a:latin typeface="Arial" panose="020B0604020202020204" pitchFamily="34" charset="0"/>
                          <a:ea typeface="Times New Roman" panose="02020603050405020304" pitchFamily="18" charset="0"/>
                          <a:cs typeface="Arial" panose="020B0604020202020204" pitchFamily="34" charset="0"/>
                        </a:rPr>
                        <a:t>Tiêu</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chuẩn</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kỹ</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thuật</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700" dirty="0" err="1" smtClean="0">
                          <a:effectLst/>
                          <a:latin typeface="Arial" panose="020B0604020202020204" pitchFamily="34" charset="0"/>
                          <a:ea typeface="Times New Roman" panose="02020603050405020304" pitchFamily="18" charset="0"/>
                          <a:cs typeface="Arial" panose="020B0604020202020204" pitchFamily="34" charset="0"/>
                        </a:rPr>
                        <a:t>Thay</a:t>
                      </a:r>
                      <a:r>
                        <a:rPr lang="en-US" sz="17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dirty="0" err="1" smtClean="0">
                          <a:effectLst/>
                          <a:latin typeface="Arial" panose="020B0604020202020204" pitchFamily="34" charset="0"/>
                          <a:ea typeface="Times New Roman" panose="02020603050405020304" pitchFamily="18" charset="0"/>
                          <a:cs typeface="Arial" panose="020B0604020202020204" pitchFamily="34" charset="0"/>
                        </a:rPr>
                        <a:t>đổi</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419022">
                <a:tc>
                  <a:txBody>
                    <a:bodyPr/>
                    <a:lstStyle/>
                    <a:p>
                      <a:pPr marL="0" marR="10795">
                        <a:spcBef>
                          <a:spcPts val="0"/>
                        </a:spcBef>
                        <a:spcAft>
                          <a:spcPts val="0"/>
                        </a:spcAft>
                      </a:pPr>
                      <a:r>
                        <a:rPr lang="en-US"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lang="en-US" sz="17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Vật</a:t>
                      </a:r>
                      <a:r>
                        <a:rPr lang="en-US"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liệu</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dạng</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cuộn</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Giấy</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hoàn</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thiện</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vật</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liệu</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vinyl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vật</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liệu</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chất</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dẻo</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11896:2017 (EN 233:2016)</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Sản</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phẩm</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bổ</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sung</a:t>
                      </a:r>
                      <a:endParaRPr lang="en-US" sz="17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061639138"/>
                  </a:ext>
                </a:extLst>
              </a:tr>
              <a:tr h="381000">
                <a:tc>
                  <a:txBody>
                    <a:bodyPr/>
                    <a:lstStyle/>
                    <a:p>
                      <a:pPr marL="0" marR="10795">
                        <a:spcBef>
                          <a:spcPts val="0"/>
                        </a:spcBef>
                        <a:spcAft>
                          <a:spcPts val="0"/>
                        </a:spcAft>
                      </a:pPr>
                      <a:r>
                        <a:rPr lang="en-US"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r>
                        <a:rPr lang="en-US" sz="17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Sơn</a:t>
                      </a:r>
                      <a:r>
                        <a:rPr lang="en-US"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dạng</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nhũ</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tương</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TCVN 8652:2020</a:t>
                      </a:r>
                    </a:p>
                  </a:txBody>
                  <a:tcPr marL="68580" marR="68580" marT="0" marB="0" anchor="ctr"/>
                </a:tc>
                <a:tc>
                  <a:txBody>
                    <a:bodyPr/>
                    <a:lstStyle/>
                    <a:p>
                      <a:pPr marL="0" marR="0" algn="ctr">
                        <a:spcBef>
                          <a:spcPts val="0"/>
                        </a:spcBef>
                        <a:spcAft>
                          <a:spcPts val="0"/>
                        </a:spcAft>
                      </a:pPr>
                      <a:r>
                        <a:rPr lang="en-US" sz="1700" dirty="0" err="1"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Bổ</a:t>
                      </a:r>
                      <a:r>
                        <a:rPr lang="en-US" sz="17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sung </a:t>
                      </a:r>
                      <a:r>
                        <a:rPr lang="en-US" sz="1700" baseline="0" dirty="0" err="1"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chỉ</a:t>
                      </a:r>
                      <a:r>
                        <a:rPr lang="en-US" sz="17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tiêu</a:t>
                      </a:r>
                      <a:endParaRPr lang="en-US" sz="17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171297470"/>
                  </a:ext>
                </a:extLst>
              </a:tr>
              <a:tr h="492760">
                <a:tc>
                  <a:txBody>
                    <a:bodyPr/>
                    <a:lstStyle/>
                    <a:p>
                      <a:pPr marL="0" marR="10795">
                        <a:spcBef>
                          <a:spcPts val="0"/>
                        </a:spcBef>
                        <a:spcAft>
                          <a:spcPts val="0"/>
                        </a:spcAft>
                      </a:pPr>
                      <a:r>
                        <a:rPr lang="en-US"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a:t>
                      </a:r>
                      <a:r>
                        <a:rPr lang="en-US" sz="17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Tấm</a:t>
                      </a:r>
                      <a:r>
                        <a:rPr lang="en-US"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thạch</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cao</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Panel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thạch</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cao</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cốt</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sợi</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8256:2022</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13560:2022</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err="1"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Thay</a:t>
                      </a:r>
                      <a:r>
                        <a:rPr lang="en-US" sz="17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US" sz="1700" dirty="0" err="1"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đổi</a:t>
                      </a:r>
                      <a:r>
                        <a:rPr lang="en-US" sz="17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phương</a:t>
                      </a:r>
                      <a:r>
                        <a:rPr lang="en-US" sz="17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pháp</a:t>
                      </a:r>
                      <a:r>
                        <a:rPr lang="en-US" sz="17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thử</a:t>
                      </a:r>
                      <a:endParaRPr lang="en-US" sz="17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925572961"/>
                  </a:ext>
                </a:extLst>
              </a:tr>
              <a:tr h="381000">
                <a:tc>
                  <a:txBody>
                    <a:bodyPr/>
                    <a:lstStyle/>
                    <a:p>
                      <a:pPr marL="0" marR="0">
                        <a:spcBef>
                          <a:spcPts val="300"/>
                        </a:spcBef>
                        <a:spcAft>
                          <a:spcPts val="200"/>
                        </a:spcAft>
                      </a:pPr>
                      <a:r>
                        <a:rPr lang="en-US"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a:t>
                      </a:r>
                      <a:r>
                        <a:rPr lang="en-US" sz="17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Ván</a:t>
                      </a:r>
                      <a:r>
                        <a:rPr lang="en-US"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gỗ</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nhân</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tạo</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Ván</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sợi</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7753:2007</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Sản</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phẩm</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bổ</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sung</a:t>
                      </a:r>
                      <a:endParaRPr lang="en-US" sz="17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13207928"/>
                  </a:ext>
                </a:extLst>
              </a:tr>
              <a:tr h="548640">
                <a:tc>
                  <a:txBody>
                    <a:bodyPr/>
                    <a:lstStyle/>
                    <a:p>
                      <a:pPr marL="0" marR="0">
                        <a:spcBef>
                          <a:spcPts val="300"/>
                        </a:spcBef>
                        <a:spcAft>
                          <a:spcPts val="200"/>
                        </a:spcAft>
                      </a:pPr>
                      <a:r>
                        <a:rPr lang="en-US"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a:t>
                      </a:r>
                      <a:r>
                        <a:rPr lang="en-US" sz="17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Ván</a:t>
                      </a:r>
                      <a:r>
                        <a:rPr lang="en-US"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gỗ</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nhân</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tạo</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Ván</a:t>
                      </a:r>
                      <a:r>
                        <a:rPr lang="en-US"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dăm</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12362:2018 (ISO 16893:2016)</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vMerge="1">
                  <a:txBody>
                    <a:bodyPr/>
                    <a:lstStyle/>
                    <a:p>
                      <a:pPr marL="0" marR="0" algn="ctr">
                        <a:spcBef>
                          <a:spcPts val="0"/>
                        </a:spcBef>
                        <a:spcAft>
                          <a:spcPts val="0"/>
                        </a:spcAft>
                      </a:pP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317551942"/>
                  </a:ext>
                </a:extLst>
              </a:tr>
              <a:tr h="381000">
                <a:tc>
                  <a:txBody>
                    <a:bodyPr/>
                    <a:lstStyle/>
                    <a:p>
                      <a:pPr marL="0" marR="0">
                        <a:spcBef>
                          <a:spcPts val="300"/>
                        </a:spcBef>
                        <a:spcAft>
                          <a:spcPts val="200"/>
                        </a:spcAft>
                      </a:pPr>
                      <a:r>
                        <a:rPr lang="en-US"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r>
                        <a:rPr lang="en-US" sz="1700" b="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vi-VN" sz="17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Ván </a:t>
                      </a:r>
                      <a:r>
                        <a:rPr lang="vi-VN" sz="17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gỗ nhân tạo – Ván ghép từ thanh dày và ván ghép từ thanh trung bình</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11205:2015 (ISO 13609:2014)</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v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434144081"/>
                  </a:ext>
                </a:extLst>
              </a:tr>
            </a:tbl>
          </a:graphicData>
        </a:graphic>
      </p:graphicFrame>
      <p:sp>
        <p:nvSpPr>
          <p:cNvPr id="7" name="Curved Right Arrow 6"/>
          <p:cNvSpPr/>
          <p:nvPr/>
        </p:nvSpPr>
        <p:spPr>
          <a:xfrm>
            <a:off x="152400" y="1143000"/>
            <a:ext cx="457200" cy="685800"/>
          </a:xfrm>
          <a:prstGeom prst="curved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725490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VIII: </a:t>
            </a:r>
            <a:r>
              <a:rPr lang="en-US" sz="1600" b="1" i="1" dirty="0" err="1" smtClean="0">
                <a:latin typeface="Arial" pitchFamily="34" charset="0"/>
                <a:cs typeface="Arial" pitchFamily="34" charset="0"/>
              </a:rPr>
              <a:t>Vật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liệu</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trang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trí</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và</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hoàn</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thiện</a:t>
            </a:r>
            <a:endParaRPr lang="en-US" sz="1600" b="1" i="1" dirty="0">
              <a:latin typeface="Arial" pitchFamily="34" charset="0"/>
              <a:cs typeface="Arial"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4140456095"/>
              </p:ext>
            </p:extLst>
          </p:nvPr>
        </p:nvGraphicFramePr>
        <p:xfrm>
          <a:off x="456735" y="1071265"/>
          <a:ext cx="8459130" cy="5554618"/>
        </p:xfrm>
        <a:graphic>
          <a:graphicData uri="http://schemas.openxmlformats.org/drawingml/2006/table">
            <a:tbl>
              <a:tblPr firstRow="1" firstCol="1" bandRow="1">
                <a:tableStyleId>{69CF1AB2-1976-4502-BF36-3FF5EA218861}</a:tableStyleId>
              </a:tblPr>
              <a:tblGrid>
                <a:gridCol w="1677329">
                  <a:extLst>
                    <a:ext uri="{9D8B030D-6E8A-4147-A177-3AD203B41FA5}">
                      <a16:colId xmlns:a16="http://schemas.microsoft.com/office/drawing/2014/main" val="1842931405"/>
                    </a:ext>
                  </a:extLst>
                </a:gridCol>
                <a:gridCol w="2895600">
                  <a:extLst>
                    <a:ext uri="{9D8B030D-6E8A-4147-A177-3AD203B41FA5}">
                      <a16:colId xmlns:a16="http://schemas.microsoft.com/office/drawing/2014/main" val="124230276"/>
                    </a:ext>
                  </a:extLst>
                </a:gridCol>
                <a:gridCol w="1371600">
                  <a:extLst>
                    <a:ext uri="{9D8B030D-6E8A-4147-A177-3AD203B41FA5}">
                      <a16:colId xmlns:a16="http://schemas.microsoft.com/office/drawing/2014/main" val="630285297"/>
                    </a:ext>
                  </a:extLst>
                </a:gridCol>
                <a:gridCol w="2514601">
                  <a:extLst>
                    <a:ext uri="{9D8B030D-6E8A-4147-A177-3AD203B41FA5}">
                      <a16:colId xmlns:a16="http://schemas.microsoft.com/office/drawing/2014/main" val="3617673207"/>
                    </a:ext>
                  </a:extLst>
                </a:gridCol>
              </a:tblGrid>
              <a:tr h="254788">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400" dirty="0" err="1" smtClean="0">
                          <a:effectLst/>
                          <a:latin typeface="Arial" panose="020B0604020202020204" pitchFamily="34" charset="0"/>
                          <a:cs typeface="Arial" panose="020B0604020202020204" pitchFamily="34" charset="0"/>
                        </a:rPr>
                        <a:t>Sản</a:t>
                      </a:r>
                      <a:r>
                        <a:rPr lang="en-US" sz="1400" baseline="0" dirty="0" smtClean="0">
                          <a:effectLst/>
                          <a:latin typeface="Arial" panose="020B0604020202020204" pitchFamily="34" charset="0"/>
                          <a:cs typeface="Arial" panose="020B0604020202020204" pitchFamily="34" charset="0"/>
                        </a:rPr>
                        <a:t> </a:t>
                      </a:r>
                      <a:r>
                        <a:rPr lang="en-US" sz="1400" baseline="0" dirty="0" err="1" smtClean="0">
                          <a:effectLst/>
                          <a:latin typeface="Arial" panose="020B0604020202020204" pitchFamily="34" charset="0"/>
                          <a:cs typeface="Arial" panose="020B0604020202020204" pitchFamily="34" charset="0"/>
                        </a:rPr>
                        <a:t>phẩm</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err="1" smtClean="0">
                          <a:effectLst/>
                          <a:latin typeface="Arial" panose="020B0604020202020204" pitchFamily="34" charset="0"/>
                          <a:ea typeface="+mn-ea"/>
                          <a:cs typeface="Arial" panose="020B0604020202020204" pitchFamily="34" charset="0"/>
                        </a:rPr>
                        <a:t>Chỉ</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tiêu</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kỹ</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thuật</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33259">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4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4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4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4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289502">
                <a:tc rowSpan="3">
                  <a:txBody>
                    <a:bodyPr/>
                    <a:lstStyle/>
                    <a:p>
                      <a:pPr marL="0" marR="10795">
                        <a:spcBef>
                          <a:spcPts val="0"/>
                        </a:spcBef>
                        <a:spcAft>
                          <a:spcPts val="0"/>
                        </a:spcAft>
                      </a:pP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Vật</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liệu</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dạng</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cuộn</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Giấy</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hoàn</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thiện</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vật</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liệu</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vinyl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vật</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liệu</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dán</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chất</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dẻo</a:t>
                      </a:r>
                      <a:endPar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Arial" panose="020B0604020202020204" pitchFamily="34" charset="0"/>
                          <a:ea typeface="+mn-ea"/>
                          <a:cs typeface="Arial" panose="020B0604020202020204" pitchFamily="34" charset="0"/>
                        </a:rPr>
                        <a:t>Mức thôi nhiễm của các kim loại nặng</a:t>
                      </a:r>
                      <a:endParaRPr lang="en-US" sz="14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3">
                  <a:txBody>
                    <a:bodyPr/>
                    <a:lstStyle/>
                    <a:p>
                      <a:pPr algn="ct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4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3">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TCVN 11898:2017 (EN 12149:1998)</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304800">
                <a:tc vMerge="1">
                  <a:txBody>
                    <a:bodyPr/>
                    <a:lstStyle/>
                    <a:p>
                      <a:endParaRPr lang="en-US"/>
                    </a:p>
                  </a:txBody>
                  <a:tcPr/>
                </a:tc>
                <a:tc>
                  <a:txBody>
                    <a:bodyPr/>
                    <a:lstStyle/>
                    <a:p>
                      <a:pPr marL="0" marR="0" algn="ctr">
                        <a:spcBef>
                          <a:spcPts val="0"/>
                        </a:spcBef>
                        <a:spcAft>
                          <a:spcPts val="0"/>
                        </a:spcAft>
                      </a:pPr>
                      <a:r>
                        <a:rPr lang="vi-VN" sz="1400" kern="1200" dirty="0" smtClean="0">
                          <a:solidFill>
                            <a:schemeClr val="dk1"/>
                          </a:solidFill>
                          <a:effectLst/>
                          <a:latin typeface="Arial" panose="020B0604020202020204" pitchFamily="34" charset="0"/>
                          <a:ea typeface="+mn-ea"/>
                          <a:cs typeface="Arial" panose="020B0604020202020204" pitchFamily="34" charset="0"/>
                        </a:rPr>
                        <a:t>Hàm lượng monome vinyl clorua</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vMerge="1">
                  <a:txBody>
                    <a:bodyPr/>
                    <a:lstStyle/>
                    <a:p>
                      <a:pPr marL="0" marR="0" algn="ctr">
                        <a:spcBef>
                          <a:spcPts val="0"/>
                        </a:spcBef>
                        <a:spcAft>
                          <a:spcPts val="0"/>
                        </a:spcAft>
                      </a:pP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491784938"/>
                  </a:ext>
                </a:extLst>
              </a:tr>
              <a:tr h="601251">
                <a:tc vMerge="1">
                  <a:txBody>
                    <a:bodyPr/>
                    <a:lstStyle/>
                    <a:p>
                      <a:endParaRPr lang="en-US"/>
                    </a:p>
                  </a:txBody>
                  <a:tcPr/>
                </a:tc>
                <a:tc>
                  <a:txBody>
                    <a:bodyPr/>
                    <a:lstStyle/>
                    <a:p>
                      <a:pPr marL="0" marR="0" algn="ctr">
                        <a:spcBef>
                          <a:spcPts val="0"/>
                        </a:spcBef>
                        <a:spcAft>
                          <a:spcPts val="0"/>
                        </a:spcAft>
                      </a:pPr>
                      <a:r>
                        <a:rPr lang="vi-VN" sz="1400" kern="1200" dirty="0" smtClean="0">
                          <a:solidFill>
                            <a:schemeClr val="dk1"/>
                          </a:solidFill>
                          <a:effectLst/>
                          <a:latin typeface="Arial" panose="020B0604020202020204" pitchFamily="34" charset="0"/>
                          <a:ea typeface="+mn-ea"/>
                          <a:cs typeface="Arial" panose="020B0604020202020204" pitchFamily="34" charset="0"/>
                        </a:rPr>
                        <a:t>Hàm lượng formaldehyt phát tán</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058464294"/>
                  </a:ext>
                </a:extLst>
              </a:tr>
              <a:tr h="471741">
                <a:tc row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Sơn</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tường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dạng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nhũ</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tương</a:t>
                      </a:r>
                      <a:endParaRPr lang="en-US" sz="1400" b="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Arial" panose="020B0604020202020204" pitchFamily="34" charset="0"/>
                          <a:ea typeface="+mn-ea"/>
                          <a:cs typeface="Arial" panose="020B0604020202020204" pitchFamily="34" charset="0"/>
                        </a:rPr>
                        <a:t>Độ bền của lớp sơn phủ theo phép thử cắt ô</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TCVN 2097:2015</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TCVN 2097:2015</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798132464"/>
                  </a:ext>
                </a:extLst>
              </a:tr>
              <a:tr h="292542">
                <a:tc vMerge="1">
                  <a:txBody>
                    <a:bodyPr/>
                    <a:lstStyle/>
                    <a:p>
                      <a:endParaRPr lang="en-US"/>
                    </a:p>
                  </a:txBody>
                  <a:tcPr/>
                </a:tc>
                <a:tc>
                  <a:txBody>
                    <a:bodyPr/>
                    <a:lstStyle/>
                    <a:p>
                      <a:pPr marL="0" marR="0" algn="ctr">
                        <a:spcBef>
                          <a:spcPts val="0"/>
                        </a:spcBef>
                        <a:spcAft>
                          <a:spcPts val="0"/>
                        </a:spcAft>
                      </a:pPr>
                      <a:r>
                        <a:rPr lang="vi-VN" sz="1400" kern="1200" dirty="0" smtClean="0">
                          <a:solidFill>
                            <a:schemeClr val="dk1"/>
                          </a:solidFill>
                          <a:effectLst/>
                          <a:latin typeface="Arial" panose="020B0604020202020204" pitchFamily="34" charset="0"/>
                          <a:ea typeface="+mn-ea"/>
                          <a:cs typeface="Arial" panose="020B0604020202020204" pitchFamily="34" charset="0"/>
                        </a:rPr>
                        <a:t>Độ rửa trôi, chu kỳ</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TCVN</a:t>
                      </a:r>
                      <a:r>
                        <a:rPr lang="en-US" sz="1400" kern="1200" dirty="0" smtClean="0">
                          <a:solidFill>
                            <a:schemeClr val="dk1"/>
                          </a:solidFill>
                          <a:effectLst/>
                          <a:latin typeface="+mn-lt"/>
                          <a:ea typeface="+mn-ea"/>
                          <a:cs typeface="+mn-cs"/>
                        </a:rPr>
                        <a:t/>
                      </a:r>
                      <a:br>
                        <a:rPr lang="en-US" sz="1400" kern="1200" dirty="0" smtClean="0">
                          <a:solidFill>
                            <a:schemeClr val="dk1"/>
                          </a:solidFill>
                          <a:effectLst/>
                          <a:latin typeface="+mn-lt"/>
                          <a:ea typeface="+mn-ea"/>
                          <a:cs typeface="+mn-cs"/>
                        </a:rPr>
                      </a:br>
                      <a:r>
                        <a:rPr lang="vi-VN" sz="1400" kern="1200" dirty="0" smtClean="0">
                          <a:solidFill>
                            <a:schemeClr val="dk1"/>
                          </a:solidFill>
                          <a:effectLst/>
                          <a:latin typeface="+mn-lt"/>
                          <a:ea typeface="+mn-ea"/>
                          <a:cs typeface="+mn-cs"/>
                        </a:rPr>
                        <a:t>8653-4:2012</a:t>
                      </a:r>
                      <a:endParaRPr lang="en-US" sz="1400" dirty="0"/>
                    </a:p>
                  </a:txBody>
                  <a:tcPr marL="66583" marR="66583" marT="0" marB="0" anchor="ctr"/>
                </a:tc>
                <a:tc>
                  <a:txBody>
                    <a:bodyPr/>
                    <a:lstStyle/>
                    <a:p>
                      <a:pPr algn="ctr"/>
                      <a:r>
                        <a:rPr lang="vi-VN" sz="1400" kern="1200" dirty="0" smtClean="0">
                          <a:solidFill>
                            <a:schemeClr val="dk1"/>
                          </a:solidFill>
                          <a:effectLst/>
                          <a:latin typeface="+mn-lt"/>
                          <a:ea typeface="+mn-ea"/>
                          <a:cs typeface="+mn-cs"/>
                        </a:rPr>
                        <a:t>TCVN 8653-4</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252359987"/>
                  </a:ext>
                </a:extLst>
              </a:tr>
              <a:tr h="548640">
                <a:tc vMerge="1">
                  <a:txBody>
                    <a:bodyPr/>
                    <a:lstStyle/>
                    <a:p>
                      <a:endParaRPr lang="en-US"/>
                    </a:p>
                  </a:txBody>
                  <a:tcPr/>
                </a:tc>
                <a:tc>
                  <a:txBody>
                    <a:bodyPr/>
                    <a:lstStyle/>
                    <a:p>
                      <a:pPr marL="0" marR="0" algn="ctr">
                        <a:spcBef>
                          <a:spcPts val="0"/>
                        </a:spcBef>
                        <a:spcAft>
                          <a:spcPts val="0"/>
                        </a:spcAft>
                      </a:pPr>
                      <a:r>
                        <a:rPr lang="vi-VN" sz="1400" kern="1200" dirty="0" smtClean="0">
                          <a:solidFill>
                            <a:schemeClr val="dk1"/>
                          </a:solidFill>
                          <a:effectLst/>
                          <a:latin typeface="Arial" panose="020B0604020202020204" pitchFamily="34" charset="0"/>
                          <a:ea typeface="+mn-ea"/>
                          <a:cs typeface="Arial" panose="020B0604020202020204" pitchFamily="34" charset="0"/>
                        </a:rPr>
                        <a:t>Chu kỳ nóng lạnh sơn phủ ngoại thất</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TCVN</a:t>
                      </a:r>
                      <a:br>
                        <a:rPr lang="vi-VN" sz="1400" kern="1200" dirty="0" smtClean="0">
                          <a:solidFill>
                            <a:schemeClr val="dk1"/>
                          </a:solidFill>
                          <a:effectLst/>
                          <a:latin typeface="+mn-lt"/>
                          <a:ea typeface="+mn-ea"/>
                          <a:cs typeface="+mn-cs"/>
                        </a:rPr>
                      </a:br>
                      <a:r>
                        <a:rPr lang="vi-VN" sz="1400" kern="1200" dirty="0" smtClean="0">
                          <a:solidFill>
                            <a:schemeClr val="dk1"/>
                          </a:solidFill>
                          <a:effectLst/>
                          <a:latin typeface="+mn-lt"/>
                          <a:ea typeface="+mn-ea"/>
                          <a:cs typeface="+mn-cs"/>
                        </a:rPr>
                        <a:t>8653-5:2012</a:t>
                      </a:r>
                      <a:endParaRPr lang="en-US" sz="1400" dirty="0"/>
                    </a:p>
                  </a:txBody>
                  <a:tcPr marL="66583" marR="66583" marT="0" marB="0" anchor="ctr"/>
                </a:tc>
                <a:tc>
                  <a:txBody>
                    <a:bodyPr/>
                    <a:lstStyle/>
                    <a:p>
                      <a:pPr algn="ctr"/>
                      <a:r>
                        <a:rPr lang="vi-VN" sz="1400" kern="1200" dirty="0" smtClean="0">
                          <a:solidFill>
                            <a:schemeClr val="dk1"/>
                          </a:solidFill>
                          <a:effectLst/>
                          <a:latin typeface="+mn-lt"/>
                          <a:ea typeface="+mn-ea"/>
                          <a:cs typeface="+mn-cs"/>
                        </a:rPr>
                        <a:t>TCVN 8653-5</a:t>
                      </a:r>
                      <a:endParaRPr lang="en-US" sz="1400" dirty="0"/>
                    </a:p>
                  </a:txBody>
                  <a:tcPr marL="66583" marR="66583" marT="0" marB="0" anchor="ctr"/>
                </a:tc>
                <a:extLst>
                  <a:ext uri="{0D108BD9-81ED-4DB2-BD59-A6C34878D82A}">
                    <a16:rowId xmlns:a16="http://schemas.microsoft.com/office/drawing/2014/main" val="3632054213"/>
                  </a:ext>
                </a:extLst>
              </a:tr>
              <a:tr h="379478">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583" marR="66583" marT="0" marB="0" anchor="ctr"/>
                </a:tc>
                <a:tc>
                  <a:txBody>
                    <a:bodyPr/>
                    <a:lstStyle/>
                    <a:p>
                      <a:pPr marL="0" marR="0" algn="ctr">
                        <a:spcBef>
                          <a:spcPts val="0"/>
                        </a:spcBef>
                        <a:spcAft>
                          <a:spcPts val="0"/>
                        </a:spcAft>
                      </a:pPr>
                      <a:r>
                        <a:rPr lang="vi-VN" sz="1400" kern="1200" dirty="0" smtClean="0">
                          <a:solidFill>
                            <a:srgbClr val="FF0000"/>
                          </a:solidFill>
                          <a:effectLst/>
                          <a:latin typeface="+mn-lt"/>
                          <a:ea typeface="+mn-ea"/>
                          <a:cs typeface="+mn-cs"/>
                        </a:rPr>
                        <a:t>Hàm lượng hợp chất hữu cơ bay hơi (VOC)</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en-US" sz="1400" dirty="0" err="1" smtClean="0">
                          <a:solidFill>
                            <a:srgbClr val="FF0000"/>
                          </a:solidFill>
                          <a:latin typeface="Arial" panose="020B0604020202020204" pitchFamily="34" charset="0"/>
                          <a:cs typeface="Arial" panose="020B0604020202020204" pitchFamily="34" charset="0"/>
                        </a:rPr>
                        <a:t>Không</a:t>
                      </a:r>
                      <a:r>
                        <a:rPr lang="en-US" sz="1400" baseline="0" dirty="0" smtClean="0">
                          <a:solidFill>
                            <a:srgbClr val="FF0000"/>
                          </a:solidFill>
                          <a:latin typeface="Arial" panose="020B0604020202020204" pitchFamily="34" charset="0"/>
                          <a:cs typeface="Arial" panose="020B0604020202020204" pitchFamily="34" charset="0"/>
                        </a:rPr>
                        <a:t> </a:t>
                      </a:r>
                      <a:r>
                        <a:rPr lang="en-US" sz="1400" baseline="0" dirty="0" err="1" smtClean="0">
                          <a:solidFill>
                            <a:srgbClr val="FF0000"/>
                          </a:solidFill>
                          <a:latin typeface="Arial" panose="020B0604020202020204" pitchFamily="34" charset="0"/>
                          <a:cs typeface="Arial" panose="020B0604020202020204" pitchFamily="34" charset="0"/>
                        </a:rPr>
                        <a:t>có</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400" kern="1200" dirty="0" smtClean="0">
                          <a:solidFill>
                            <a:srgbClr val="FF0000"/>
                          </a:solidFill>
                          <a:effectLst/>
                          <a:latin typeface="+mn-lt"/>
                          <a:ea typeface="+mn-ea"/>
                          <a:cs typeface="+mn-cs"/>
                        </a:rPr>
                        <a:t>TCVN 10370-1,2: 2014 (ISO 11890- 1,2:2007) hoặc TCVN 10369:2014 (ISO 17895:2005)</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2378427388"/>
                  </a:ext>
                </a:extLst>
              </a:tr>
              <a:tr h="211838">
                <a:tc row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Tấm</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thạch</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cao</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Panel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thạch</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cao</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cốt</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sợi</a:t>
                      </a:r>
                      <a:endParaRPr lang="en-US" sz="1400" b="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Arial" panose="020B0604020202020204" pitchFamily="34" charset="0"/>
                          <a:ea typeface="+mn-ea"/>
                          <a:cs typeface="Arial" panose="020B0604020202020204" pitchFamily="34" charset="0"/>
                        </a:rPr>
                        <a:t>Cường độ chịu uốn</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400" kern="1200" dirty="0" smtClean="0">
                          <a:solidFill>
                            <a:schemeClr val="dk1"/>
                          </a:solidFill>
                          <a:effectLst/>
                          <a:latin typeface="Arial" panose="020B0604020202020204" pitchFamily="34" charset="0"/>
                          <a:ea typeface="+mn-ea"/>
                          <a:cs typeface="Arial" panose="020B0604020202020204" pitchFamily="34" charset="0"/>
                        </a:rPr>
                        <a:t>ASTM </a:t>
                      </a:r>
                      <a:r>
                        <a:rPr lang="en-US" sz="1400" kern="1200" dirty="0" smtClean="0">
                          <a:solidFill>
                            <a:schemeClr val="dk1"/>
                          </a:solidFill>
                          <a:effectLst/>
                          <a:latin typeface="Arial" panose="020B0604020202020204" pitchFamily="34" charset="0"/>
                          <a:ea typeface="+mn-ea"/>
                          <a:cs typeface="Arial" panose="020B0604020202020204" pitchFamily="34" charset="0"/>
                        </a:rPr>
                        <a:t>C</a:t>
                      </a:r>
                      <a:r>
                        <a:rPr lang="vi-VN" sz="1400" kern="1200" dirty="0" smtClean="0">
                          <a:solidFill>
                            <a:schemeClr val="dk1"/>
                          </a:solidFill>
                          <a:effectLst/>
                          <a:latin typeface="Arial" panose="020B0604020202020204" pitchFamily="34" charset="0"/>
                          <a:ea typeface="+mn-ea"/>
                          <a:cs typeface="Arial" panose="020B0604020202020204" pitchFamily="34" charset="0"/>
                        </a:rPr>
                        <a:t> 473-</a:t>
                      </a:r>
                      <a:r>
                        <a:rPr lang="en-US" sz="1400" kern="1200" dirty="0" smtClean="0">
                          <a:solidFill>
                            <a:schemeClr val="dk1"/>
                          </a:solidFill>
                          <a:effectLst/>
                          <a:latin typeface="Arial" panose="020B0604020202020204" pitchFamily="34" charset="0"/>
                          <a:ea typeface="+mn-ea"/>
                          <a:cs typeface="Arial" panose="020B0604020202020204" pitchFamily="34" charset="0"/>
                        </a:rPr>
                        <a:t>17 </a:t>
                      </a:r>
                      <a:endPar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400" kern="1200" dirty="0" smtClean="0">
                          <a:solidFill>
                            <a:schemeClr val="dk1"/>
                          </a:solidFill>
                          <a:effectLst/>
                          <a:latin typeface="Arial" panose="020B0604020202020204" pitchFamily="34" charset="0"/>
                          <a:ea typeface="+mn-ea"/>
                          <a:cs typeface="Arial" panose="020B0604020202020204" pitchFamily="34" charset="0"/>
                        </a:rPr>
                        <a:t>TCVN 8257-3 </a:t>
                      </a:r>
                      <a:endParaRPr lang="en-US" sz="1400" kern="1200" dirty="0" smtClean="0">
                        <a:solidFill>
                          <a:schemeClr val="dk1"/>
                        </a:solidFill>
                        <a:effectLst/>
                        <a:latin typeface="Arial" panose="020B0604020202020204" pitchFamily="34" charset="0"/>
                        <a:ea typeface="+mn-ea"/>
                        <a:cs typeface="Arial" panose="020B0604020202020204" pitchFamily="34" charset="0"/>
                      </a:endParaRPr>
                    </a:p>
                  </a:txBody>
                  <a:tcPr marL="66583" marR="66583" marT="0" marB="0" anchor="ctr"/>
                </a:tc>
                <a:extLst>
                  <a:ext uri="{0D108BD9-81ED-4DB2-BD59-A6C34878D82A}">
                    <a16:rowId xmlns:a16="http://schemas.microsoft.com/office/drawing/2014/main" val="1802625876"/>
                  </a:ext>
                </a:extLst>
              </a:tr>
              <a:tr h="365760">
                <a:tc vMerge="1">
                  <a:txBody>
                    <a:bodyPr/>
                    <a:lstStyle/>
                    <a:p>
                      <a:endParaRPr lang="en-US"/>
                    </a:p>
                  </a:txBody>
                  <a:tcPr/>
                </a:tc>
                <a:tc>
                  <a:txBody>
                    <a:bodyPr/>
                    <a:lstStyle/>
                    <a:p>
                      <a:pPr marL="0" marR="0" algn="ctr">
                        <a:spcBef>
                          <a:spcPts val="0"/>
                        </a:spcBef>
                        <a:spcAft>
                          <a:spcPts val="0"/>
                        </a:spcAft>
                      </a:pPr>
                      <a:r>
                        <a:rPr lang="vi-VN" sz="1400" kern="1200" dirty="0" smtClean="0">
                          <a:solidFill>
                            <a:schemeClr val="dk1"/>
                          </a:solidFill>
                          <a:effectLst/>
                          <a:latin typeface="Arial" panose="020B0604020202020204" pitchFamily="34" charset="0"/>
                          <a:ea typeface="+mn-ea"/>
                          <a:cs typeface="Arial" panose="020B0604020202020204" pitchFamily="34" charset="0"/>
                        </a:rPr>
                        <a:t>Độ biến dạng ẩm</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dirty="0"/>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400" kern="1200" dirty="0" smtClean="0">
                          <a:solidFill>
                            <a:schemeClr val="dk1"/>
                          </a:solidFill>
                          <a:effectLst/>
                          <a:latin typeface="Arial" panose="020B0604020202020204" pitchFamily="34" charset="0"/>
                          <a:ea typeface="+mn-ea"/>
                          <a:cs typeface="Arial" panose="020B0604020202020204" pitchFamily="34" charset="0"/>
                        </a:rPr>
                        <a:t>TCVN 8257-5 </a:t>
                      </a:r>
                      <a:endParaRPr lang="en-US" sz="1400" kern="1200" dirty="0" smtClean="0">
                        <a:solidFill>
                          <a:schemeClr val="dk1"/>
                        </a:solidFill>
                        <a:effectLst/>
                        <a:latin typeface="Arial" panose="020B0604020202020204" pitchFamily="34" charset="0"/>
                        <a:ea typeface="+mn-ea"/>
                        <a:cs typeface="Arial" panose="020B0604020202020204" pitchFamily="34" charset="0"/>
                      </a:endParaRPr>
                    </a:p>
                  </a:txBody>
                  <a:tcPr marL="66583" marR="66583" marT="0" marB="0" anchor="ctr"/>
                </a:tc>
                <a:extLst>
                  <a:ext uri="{0D108BD9-81ED-4DB2-BD59-A6C34878D82A}">
                    <a16:rowId xmlns:a16="http://schemas.microsoft.com/office/drawing/2014/main" val="722401932"/>
                  </a:ext>
                </a:extLst>
              </a:tr>
              <a:tr h="22860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Arial" panose="020B0604020202020204" pitchFamily="34" charset="0"/>
                          <a:ea typeface="+mn-ea"/>
                          <a:cs typeface="Arial" panose="020B0604020202020204" pitchFamily="34" charset="0"/>
                        </a:rPr>
                        <a:t>Độ hút nước </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Arial" panose="020B0604020202020204" pitchFamily="34" charset="0"/>
                          <a:ea typeface="+mn-ea"/>
                          <a:cs typeface="Arial" panose="020B0604020202020204" pitchFamily="34" charset="0"/>
                        </a:rPr>
                        <a:t>TCVN 8257-6</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4013548413"/>
                  </a:ext>
                </a:extLst>
              </a:tr>
              <a:tr h="46479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Arial" panose="020B0604020202020204" pitchFamily="34" charset="0"/>
                          <a:ea typeface="+mn-ea"/>
                          <a:cs typeface="Arial" panose="020B0604020202020204" pitchFamily="34" charset="0"/>
                        </a:rPr>
                        <a:t>Hàm lượng chất lưu huỳnh dễ bay hơi </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Arial" panose="020B0604020202020204" pitchFamily="34" charset="0"/>
                          <a:ea typeface="+mn-ea"/>
                          <a:cs typeface="Arial" panose="020B0604020202020204" pitchFamily="34" charset="0"/>
                        </a:rPr>
                        <a:t>ASTM</a:t>
                      </a:r>
                      <a:r>
                        <a:rPr lang="en-US" sz="1400" kern="1200" dirty="0" smtClean="0">
                          <a:solidFill>
                            <a:schemeClr val="dk1"/>
                          </a:solidFill>
                          <a:effectLst/>
                          <a:latin typeface="Arial" panose="020B0604020202020204" pitchFamily="34" charset="0"/>
                          <a:ea typeface="+mn-ea"/>
                          <a:cs typeface="Arial" panose="020B0604020202020204" pitchFamily="34" charset="0"/>
                        </a:rPr>
                        <a:t/>
                      </a:r>
                      <a:br>
                        <a:rPr lang="en-US" sz="1400" kern="1200" dirty="0" smtClean="0">
                          <a:solidFill>
                            <a:schemeClr val="dk1"/>
                          </a:solidFill>
                          <a:effectLst/>
                          <a:latin typeface="Arial" panose="020B0604020202020204" pitchFamily="34" charset="0"/>
                          <a:ea typeface="+mn-ea"/>
                          <a:cs typeface="Arial" panose="020B0604020202020204" pitchFamily="34" charset="0"/>
                        </a:rPr>
                      </a:br>
                      <a:r>
                        <a:rPr lang="vi-VN" sz="1400" kern="1200" dirty="0" smtClean="0">
                          <a:solidFill>
                            <a:schemeClr val="dk1"/>
                          </a:solidFill>
                          <a:effectLst/>
                          <a:latin typeface="Arial" panose="020B0604020202020204" pitchFamily="34" charset="0"/>
                          <a:ea typeface="+mn-ea"/>
                          <a:cs typeface="Arial" panose="020B0604020202020204" pitchFamily="34" charset="0"/>
                        </a:rPr>
                        <a:t>C471M-16a</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Arial" panose="020B0604020202020204" pitchFamily="34" charset="0"/>
                          <a:ea typeface="+mn-ea"/>
                          <a:cs typeface="Arial" panose="020B0604020202020204" pitchFamily="34" charset="0"/>
                        </a:rPr>
                        <a:t>ASTM C471 M-20a</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3701227524"/>
                  </a:ext>
                </a:extLst>
              </a:tr>
            </a:tbl>
          </a:graphicData>
        </a:graphic>
      </p:graphicFrame>
    </p:spTree>
    <p:extLst>
      <p:ext uri="{BB962C8B-B14F-4D97-AF65-F5344CB8AC3E}">
        <p14:creationId xmlns:p14="http://schemas.microsoft.com/office/powerpoint/2010/main" val="22377875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VIII: </a:t>
            </a:r>
            <a:r>
              <a:rPr lang="en-US" sz="1600" b="1" i="1" dirty="0" err="1" smtClean="0">
                <a:latin typeface="Arial" pitchFamily="34" charset="0"/>
                <a:cs typeface="Arial" pitchFamily="34" charset="0"/>
              </a:rPr>
              <a:t>Vật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liệu</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trang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trí</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và</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hoàn</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thiện</a:t>
            </a:r>
            <a:endParaRPr lang="en-US" sz="1600" b="1" i="1" dirty="0">
              <a:latin typeface="Arial" pitchFamily="34" charset="0"/>
              <a:cs typeface="Arial"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940089393"/>
              </p:ext>
            </p:extLst>
          </p:nvPr>
        </p:nvGraphicFramePr>
        <p:xfrm>
          <a:off x="380535" y="1585432"/>
          <a:ext cx="8459130" cy="3860195"/>
        </p:xfrm>
        <a:graphic>
          <a:graphicData uri="http://schemas.openxmlformats.org/drawingml/2006/table">
            <a:tbl>
              <a:tblPr firstRow="1" firstCol="1" bandRow="1">
                <a:tableStyleId>{69CF1AB2-1976-4502-BF36-3FF5EA218861}</a:tableStyleId>
              </a:tblPr>
              <a:tblGrid>
                <a:gridCol w="1677329">
                  <a:extLst>
                    <a:ext uri="{9D8B030D-6E8A-4147-A177-3AD203B41FA5}">
                      <a16:colId xmlns:a16="http://schemas.microsoft.com/office/drawing/2014/main" val="1842931405"/>
                    </a:ext>
                  </a:extLst>
                </a:gridCol>
                <a:gridCol w="2895600">
                  <a:extLst>
                    <a:ext uri="{9D8B030D-6E8A-4147-A177-3AD203B41FA5}">
                      <a16:colId xmlns:a16="http://schemas.microsoft.com/office/drawing/2014/main" val="124230276"/>
                    </a:ext>
                  </a:extLst>
                </a:gridCol>
                <a:gridCol w="1371600">
                  <a:extLst>
                    <a:ext uri="{9D8B030D-6E8A-4147-A177-3AD203B41FA5}">
                      <a16:colId xmlns:a16="http://schemas.microsoft.com/office/drawing/2014/main" val="630285297"/>
                    </a:ext>
                  </a:extLst>
                </a:gridCol>
                <a:gridCol w="2514601">
                  <a:extLst>
                    <a:ext uri="{9D8B030D-6E8A-4147-A177-3AD203B41FA5}">
                      <a16:colId xmlns:a16="http://schemas.microsoft.com/office/drawing/2014/main" val="3617673207"/>
                    </a:ext>
                  </a:extLst>
                </a:gridCol>
              </a:tblGrid>
              <a:tr h="254788">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400" dirty="0" err="1" smtClean="0">
                          <a:effectLst/>
                          <a:latin typeface="Arial" panose="020B0604020202020204" pitchFamily="34" charset="0"/>
                          <a:cs typeface="Arial" panose="020B0604020202020204" pitchFamily="34" charset="0"/>
                        </a:rPr>
                        <a:t>Sản</a:t>
                      </a:r>
                      <a:r>
                        <a:rPr lang="en-US" sz="1400" baseline="0" dirty="0" smtClean="0">
                          <a:effectLst/>
                          <a:latin typeface="Arial" panose="020B0604020202020204" pitchFamily="34" charset="0"/>
                          <a:cs typeface="Arial" panose="020B0604020202020204" pitchFamily="34" charset="0"/>
                        </a:rPr>
                        <a:t> </a:t>
                      </a:r>
                      <a:r>
                        <a:rPr lang="en-US" sz="1400" baseline="0" dirty="0" err="1" smtClean="0">
                          <a:effectLst/>
                          <a:latin typeface="Arial" panose="020B0604020202020204" pitchFamily="34" charset="0"/>
                          <a:cs typeface="Arial" panose="020B0604020202020204" pitchFamily="34" charset="0"/>
                        </a:rPr>
                        <a:t>phẩm</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err="1" smtClean="0">
                          <a:effectLst/>
                          <a:latin typeface="Arial" panose="020B0604020202020204" pitchFamily="34" charset="0"/>
                          <a:ea typeface="+mn-ea"/>
                          <a:cs typeface="Arial" panose="020B0604020202020204" pitchFamily="34" charset="0"/>
                        </a:rPr>
                        <a:t>Chỉ</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tiêu</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kỹ</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thuật</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33259">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4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4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4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4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484897">
                <a:tc rowSpan="5">
                  <a:txBody>
                    <a:bodyPr/>
                    <a:lstStyle/>
                    <a:p>
                      <a:pPr marL="0" marR="10795" indent="0" algn="l" defTabSz="914400" rtl="0" eaLnBrk="1" fontAlgn="auto" latinLnBrk="0" hangingPunct="1">
                        <a:lnSpc>
                          <a:spcPct val="100000"/>
                        </a:lnSpc>
                        <a:spcBef>
                          <a:spcPts val="0"/>
                        </a:spcBef>
                        <a:spcAft>
                          <a:spcPts val="0"/>
                        </a:spcAft>
                        <a:buClrTx/>
                        <a:buSzTx/>
                        <a:buFontTx/>
                        <a:buNone/>
                        <a:tabLst/>
                        <a:defRPr/>
                      </a:pPr>
                      <a:r>
                        <a:rPr lang="en-US" sz="15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Ván</a:t>
                      </a:r>
                      <a:r>
                        <a:rPr lang="en-US" sz="15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gỗ</a:t>
                      </a:r>
                      <a:r>
                        <a:rPr lang="en-US" sz="15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nhân</a:t>
                      </a:r>
                      <a:r>
                        <a:rPr lang="en-US" sz="15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tạo</a:t>
                      </a:r>
                      <a:r>
                        <a:rPr lang="en-US" sz="15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 </a:t>
                      </a:r>
                      <a:r>
                        <a:rPr lang="en-US" sz="15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Ván</a:t>
                      </a:r>
                      <a:r>
                        <a:rPr lang="en-US" sz="15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sợi</a:t>
                      </a:r>
                      <a:r>
                        <a:rPr lang="en-US" sz="15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ván</a:t>
                      </a:r>
                      <a:r>
                        <a:rPr lang="en-US" sz="1500" b="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dăm</a:t>
                      </a:r>
                      <a:endParaRPr lang="en-US" sz="15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algn="ctr">
                        <a:spcBef>
                          <a:spcPts val="0"/>
                        </a:spcBef>
                        <a:spcAft>
                          <a:spcPts val="0"/>
                        </a:spcAft>
                      </a:pPr>
                      <a:r>
                        <a:rPr lang="vi-VN" sz="1500" kern="1200" dirty="0" smtClean="0">
                          <a:solidFill>
                            <a:schemeClr val="dk1"/>
                          </a:solidFill>
                          <a:effectLst/>
                          <a:latin typeface="Arial" panose="020B0604020202020204" pitchFamily="34" charset="0"/>
                          <a:ea typeface="+mn-ea"/>
                          <a:cs typeface="Arial" panose="020B0604020202020204" pitchFamily="34" charset="0"/>
                        </a:rPr>
                        <a:t>Độ trương nở chiều dày sau khi ngâm trong nước</a:t>
                      </a:r>
                      <a:endParaRPr lang="en-US" sz="15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5">
                  <a:txBody>
                    <a:bodyPr/>
                    <a:lstStyle/>
                    <a:p>
                      <a:pPr algn="ct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5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500" kern="1200" dirty="0" smtClean="0">
                          <a:solidFill>
                            <a:schemeClr val="dk1"/>
                          </a:solidFill>
                          <a:effectLst/>
                          <a:latin typeface="Arial" panose="020B0604020202020204" pitchFamily="34" charset="0"/>
                          <a:ea typeface="+mn-ea"/>
                          <a:cs typeface="Arial" panose="020B0604020202020204" pitchFamily="34" charset="0"/>
                        </a:rPr>
                        <a:t>TCVN 12445:2018 (ISO 16983:2003)</a:t>
                      </a: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0">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marL="0" marR="0" algn="ctr">
                        <a:spcBef>
                          <a:spcPts val="0"/>
                        </a:spcBef>
                        <a:spcAft>
                          <a:spcPts val="0"/>
                        </a:spcAft>
                      </a:pPr>
                      <a:r>
                        <a:rPr lang="vi-VN" sz="1500" kern="1200" dirty="0" smtClean="0">
                          <a:solidFill>
                            <a:schemeClr val="dk1"/>
                          </a:solidFill>
                          <a:effectLst/>
                          <a:latin typeface="Arial" panose="020B0604020202020204" pitchFamily="34" charset="0"/>
                          <a:ea typeface="+mn-ea"/>
                          <a:cs typeface="Arial" panose="020B0604020202020204" pitchFamily="34" charset="0"/>
                        </a:rPr>
                        <a:t>TCVN 12446:2018 (ISO 16978:2003)</a:t>
                      </a: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87682973"/>
                  </a:ext>
                </a:extLst>
              </a:tr>
              <a:tr h="304800">
                <a:tc vMerge="1">
                  <a:txBody>
                    <a:bodyPr/>
                    <a:lstStyle/>
                    <a:p>
                      <a:endParaRPr lang="en-US"/>
                    </a:p>
                  </a:txBody>
                  <a:tcPr/>
                </a:tc>
                <a:tc>
                  <a:txBody>
                    <a:bodyPr/>
                    <a:lstStyle/>
                    <a:p>
                      <a:pPr marL="0" marR="0" algn="ctr">
                        <a:spcBef>
                          <a:spcPts val="0"/>
                        </a:spcBef>
                        <a:spcAft>
                          <a:spcPts val="0"/>
                        </a:spcAft>
                      </a:pPr>
                      <a:r>
                        <a:rPr lang="vi-VN" sz="1500" kern="1200" dirty="0" smtClean="0">
                          <a:solidFill>
                            <a:schemeClr val="dk1"/>
                          </a:solidFill>
                          <a:effectLst/>
                          <a:latin typeface="Arial" panose="020B0604020202020204" pitchFamily="34" charset="0"/>
                          <a:ea typeface="+mn-ea"/>
                          <a:cs typeface="Arial" panose="020B0604020202020204" pitchFamily="34" charset="0"/>
                        </a:rPr>
                        <a:t>Độ bền uốn tĩnh</a:t>
                      </a: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vMerge="1">
                  <a:txBody>
                    <a:bodyPr/>
                    <a:lstStyle/>
                    <a:p>
                      <a:pPr marL="0" marR="0" algn="ctr">
                        <a:spcBef>
                          <a:spcPts val="0"/>
                        </a:spcBef>
                        <a:spcAft>
                          <a:spcPts val="0"/>
                        </a:spcAft>
                      </a:pP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491784938"/>
                  </a:ext>
                </a:extLst>
              </a:tr>
              <a:tr h="601251">
                <a:tc vMerge="1">
                  <a:txBody>
                    <a:bodyPr/>
                    <a:lstStyle/>
                    <a:p>
                      <a:endParaRPr lang="en-US"/>
                    </a:p>
                  </a:txBody>
                  <a:tcPr/>
                </a:tc>
                <a:tc>
                  <a:txBody>
                    <a:bodyPr/>
                    <a:lstStyle/>
                    <a:p>
                      <a:pPr marL="0" marR="0" algn="ctr">
                        <a:spcBef>
                          <a:spcPts val="0"/>
                        </a:spcBef>
                        <a:spcAft>
                          <a:spcPts val="0"/>
                        </a:spcAft>
                      </a:pPr>
                      <a:r>
                        <a:rPr lang="vi-VN" sz="1500" kern="1200" dirty="0" smtClean="0">
                          <a:solidFill>
                            <a:schemeClr val="dk1"/>
                          </a:solidFill>
                          <a:effectLst/>
                          <a:latin typeface="Arial" panose="020B0604020202020204" pitchFamily="34" charset="0"/>
                          <a:ea typeface="+mn-ea"/>
                          <a:cs typeface="Arial" panose="020B0604020202020204" pitchFamily="34" charset="0"/>
                        </a:rPr>
                        <a:t>Độ bền kéo vuông góc với mặt ván</a:t>
                      </a: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endParaRPr lang="en-US"/>
                    </a:p>
                  </a:txBody>
                  <a:tcPr/>
                </a:tc>
                <a:tc>
                  <a:txBody>
                    <a:bodyPr/>
                    <a:lstStyle/>
                    <a:p>
                      <a:r>
                        <a:rPr lang="vi-VN" sz="1500" kern="1200" dirty="0" smtClean="0">
                          <a:solidFill>
                            <a:schemeClr val="dk1"/>
                          </a:solidFill>
                          <a:effectLst/>
                          <a:latin typeface="Arial" panose="020B0604020202020204" pitchFamily="34" charset="0"/>
                          <a:ea typeface="+mn-ea"/>
                          <a:cs typeface="Arial" panose="020B0604020202020204" pitchFamily="34" charset="0"/>
                        </a:rPr>
                        <a:t>TCVN 12447:2018 (ISO 16984:2003)</a:t>
                      </a:r>
                      <a:endParaRPr lang="en-US" sz="1500" dirty="0">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3058464294"/>
                  </a:ext>
                </a:extLst>
              </a:tr>
              <a:tr h="442325">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500" kern="1200" dirty="0" smtClean="0">
                          <a:solidFill>
                            <a:schemeClr val="dk1"/>
                          </a:solidFill>
                          <a:effectLst/>
                          <a:latin typeface="Arial" panose="020B0604020202020204" pitchFamily="34" charset="0"/>
                          <a:ea typeface="+mn-ea"/>
                          <a:cs typeface="Arial" panose="020B0604020202020204" pitchFamily="34" charset="0"/>
                        </a:rPr>
                        <a:t>Hàm lượng formaldehyt phát tán</a:t>
                      </a: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5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500" kern="1200" dirty="0" smtClean="0">
                          <a:solidFill>
                            <a:schemeClr val="dk1"/>
                          </a:solidFill>
                          <a:effectLst/>
                          <a:latin typeface="Arial" panose="020B0604020202020204" pitchFamily="34" charset="0"/>
                          <a:ea typeface="+mn-ea"/>
                          <a:cs typeface="Arial" panose="020B0604020202020204" pitchFamily="34" charset="0"/>
                        </a:rPr>
                        <a:t>TCVN 11899-1</a:t>
                      </a:r>
                      <a:r>
                        <a:rPr lang="en-US" sz="1500" kern="1200" dirty="0" smtClean="0">
                          <a:solidFill>
                            <a:schemeClr val="dk1"/>
                          </a:solidFill>
                          <a:effectLst/>
                          <a:latin typeface="Arial" panose="020B0604020202020204" pitchFamily="34" charset="0"/>
                          <a:ea typeface="+mn-ea"/>
                          <a:cs typeface="Arial" panose="020B0604020202020204" pitchFamily="34" charset="0"/>
                        </a:rPr>
                        <a:t>,4,5</a:t>
                      </a:r>
                      <a:r>
                        <a:rPr lang="vi-VN" sz="1500" kern="1200" dirty="0" smtClean="0">
                          <a:solidFill>
                            <a:schemeClr val="dk1"/>
                          </a:solidFill>
                          <a:effectLst/>
                          <a:latin typeface="Arial" panose="020B0604020202020204" pitchFamily="34" charset="0"/>
                          <a:ea typeface="+mn-ea"/>
                          <a:cs typeface="Arial" panose="020B0604020202020204" pitchFamily="34" charset="0"/>
                        </a:rPr>
                        <a:t> (ISO 12460-1</a:t>
                      </a:r>
                      <a:r>
                        <a:rPr lang="en-US" sz="1500" kern="1200" dirty="0" smtClean="0">
                          <a:solidFill>
                            <a:schemeClr val="dk1"/>
                          </a:solidFill>
                          <a:effectLst/>
                          <a:latin typeface="Arial" panose="020B0604020202020204" pitchFamily="34" charset="0"/>
                          <a:ea typeface="+mn-ea"/>
                          <a:cs typeface="Arial" panose="020B0604020202020204" pitchFamily="34" charset="0"/>
                        </a:rPr>
                        <a:t>,4,5</a:t>
                      </a:r>
                      <a:r>
                        <a:rPr lang="vi-VN" sz="1500" kern="1200" dirty="0" smtClean="0">
                          <a:solidFill>
                            <a:schemeClr val="dk1"/>
                          </a:solidFill>
                          <a:effectLst/>
                          <a:latin typeface="Arial" panose="020B0604020202020204" pitchFamily="34" charset="0"/>
                          <a:ea typeface="+mn-ea"/>
                          <a:cs typeface="Arial" panose="020B0604020202020204" pitchFamily="34" charset="0"/>
                        </a:rPr>
                        <a:t>)</a:t>
                      </a:r>
                      <a:endParaRPr lang="en-US" sz="15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798132464"/>
                  </a:ext>
                </a:extLst>
              </a:tr>
              <a:tr h="2925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vi-VN" sz="15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Ván gỗ nhân tạo – Ván ghép từ thanh dày và ván ghép từ thanh trung bình</a:t>
                      </a:r>
                      <a:endParaRPr lang="en-US" sz="15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endParaRPr lang="en-US" sz="1500" dirty="0">
                        <a:latin typeface="Arial" panose="020B0604020202020204" pitchFamily="34"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500" kern="1200" dirty="0" smtClean="0">
                          <a:solidFill>
                            <a:schemeClr val="dk1"/>
                          </a:solidFill>
                          <a:effectLst/>
                          <a:latin typeface="Arial" panose="020B0604020202020204" pitchFamily="34" charset="0"/>
                          <a:ea typeface="+mn-ea"/>
                          <a:cs typeface="Arial" panose="020B0604020202020204" pitchFamily="34" charset="0"/>
                        </a:rPr>
                        <a:t>Hàm lượng formaldehyt phát tán</a:t>
                      </a:r>
                    </a:p>
                    <a:p>
                      <a:pPr marL="0" marR="0" algn="ctr">
                        <a:spcBef>
                          <a:spcPts val="0"/>
                        </a:spcBef>
                        <a:spcAft>
                          <a:spcPts val="0"/>
                        </a:spcAft>
                      </a:pP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en-US" sz="1500" dirty="0" err="1" smtClean="0">
                          <a:solidFill>
                            <a:srgbClr val="FF0000"/>
                          </a:solidFill>
                          <a:latin typeface="Arial" panose="020B0604020202020204" pitchFamily="34" charset="0"/>
                          <a:cs typeface="Arial" panose="020B0604020202020204" pitchFamily="34" charset="0"/>
                        </a:rPr>
                        <a:t>Không</a:t>
                      </a:r>
                      <a:r>
                        <a:rPr lang="en-US" sz="1500" baseline="0" dirty="0" smtClean="0">
                          <a:solidFill>
                            <a:srgbClr val="FF0000"/>
                          </a:solidFill>
                          <a:latin typeface="Arial" panose="020B0604020202020204" pitchFamily="34" charset="0"/>
                          <a:cs typeface="Arial" panose="020B0604020202020204" pitchFamily="34" charset="0"/>
                        </a:rPr>
                        <a:t> </a:t>
                      </a:r>
                      <a:r>
                        <a:rPr lang="en-US" sz="1500" baseline="0" dirty="0" err="1" smtClean="0">
                          <a:solidFill>
                            <a:srgbClr val="FF0000"/>
                          </a:solidFill>
                          <a:latin typeface="Arial" panose="020B0604020202020204" pitchFamily="34" charset="0"/>
                          <a:cs typeface="Arial" panose="020B0604020202020204" pitchFamily="34" charset="0"/>
                        </a:rPr>
                        <a:t>có</a:t>
                      </a:r>
                      <a:endParaRPr lang="en-US" sz="15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500" kern="1200" dirty="0" smtClean="0">
                          <a:solidFill>
                            <a:schemeClr val="dk1"/>
                          </a:solidFill>
                          <a:effectLst/>
                          <a:latin typeface="Arial" panose="020B0604020202020204" pitchFamily="34" charset="0"/>
                          <a:ea typeface="+mn-ea"/>
                          <a:cs typeface="Arial" panose="020B0604020202020204" pitchFamily="34" charset="0"/>
                        </a:rPr>
                        <a:t>TCVN 11899-1 (ISO 12460-1)</a:t>
                      </a:r>
                      <a:endParaRPr lang="en-US" sz="15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252359987"/>
                  </a:ext>
                </a:extLst>
              </a:tr>
            </a:tbl>
          </a:graphicData>
        </a:graphic>
      </p:graphicFrame>
    </p:spTree>
    <p:extLst>
      <p:ext uri="{BB962C8B-B14F-4D97-AF65-F5344CB8AC3E}">
        <p14:creationId xmlns:p14="http://schemas.microsoft.com/office/powerpoint/2010/main" val="12255961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IX: </a:t>
            </a:r>
            <a:r>
              <a:rPr lang="en-US" sz="1600" b="1" i="1" dirty="0" err="1" smtClean="0">
                <a:latin typeface="Arial" pitchFamily="34" charset="0"/>
                <a:cs typeface="Arial" pitchFamily="34" charset="0"/>
              </a:rPr>
              <a:t>Các</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sản</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phẩm</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ống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cấp</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thoát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nước</a:t>
            </a:r>
            <a:endParaRPr lang="en-US" sz="1600" b="1" i="1" dirty="0">
              <a:latin typeface="Arial" pitchFamily="34" charset="0"/>
              <a:cs typeface="Arial"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618036426"/>
              </p:ext>
            </p:extLst>
          </p:nvPr>
        </p:nvGraphicFramePr>
        <p:xfrm>
          <a:off x="665357" y="1036087"/>
          <a:ext cx="8097643" cy="4256799"/>
        </p:xfrm>
        <a:graphic>
          <a:graphicData uri="http://schemas.openxmlformats.org/drawingml/2006/table">
            <a:tbl>
              <a:tblPr firstRow="1" firstCol="1" bandRow="1">
                <a:tableStyleId>{69CF1AB2-1976-4502-BF36-3FF5EA218861}</a:tableStyleId>
              </a:tblPr>
              <a:tblGrid>
                <a:gridCol w="3982843">
                  <a:extLst>
                    <a:ext uri="{9D8B030D-6E8A-4147-A177-3AD203B41FA5}">
                      <a16:colId xmlns:a16="http://schemas.microsoft.com/office/drawing/2014/main" val="1842931405"/>
                    </a:ext>
                  </a:extLst>
                </a:gridCol>
                <a:gridCol w="2217205">
                  <a:extLst>
                    <a:ext uri="{9D8B030D-6E8A-4147-A177-3AD203B41FA5}">
                      <a16:colId xmlns:a16="http://schemas.microsoft.com/office/drawing/2014/main" val="124230276"/>
                    </a:ext>
                  </a:extLst>
                </a:gridCol>
                <a:gridCol w="1897595">
                  <a:extLst>
                    <a:ext uri="{9D8B030D-6E8A-4147-A177-3AD203B41FA5}">
                      <a16:colId xmlns:a16="http://schemas.microsoft.com/office/drawing/2014/main" val="4125221580"/>
                    </a:ext>
                  </a:extLst>
                </a:gridCol>
              </a:tblGrid>
              <a:tr h="424715">
                <a:tc>
                  <a:txBody>
                    <a:bodyPr/>
                    <a:lstStyle/>
                    <a:p>
                      <a:pPr marL="0" marR="0" indent="0" algn="ctr">
                        <a:spcBef>
                          <a:spcPts val="600"/>
                        </a:spcBef>
                        <a:spcAft>
                          <a:spcPts val="600"/>
                        </a:spcAft>
                        <a:buFont typeface="+mj-lt"/>
                        <a:buNone/>
                      </a:pP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Tên</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Tiêu</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effectLst/>
                          <a:latin typeface="Arial" panose="020B0604020202020204" pitchFamily="34" charset="0"/>
                          <a:ea typeface="Times New Roman" panose="02020603050405020304" pitchFamily="18" charset="0"/>
                          <a:cs typeface="Arial" panose="020B0604020202020204" pitchFamily="34" charset="0"/>
                        </a:rPr>
                        <a:t>chuẩn</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effectLst/>
                          <a:latin typeface="Arial" panose="020B0604020202020204" pitchFamily="34" charset="0"/>
                          <a:ea typeface="Times New Roman" panose="02020603050405020304" pitchFamily="18" charset="0"/>
                          <a:cs typeface="Arial" panose="020B0604020202020204" pitchFamily="34" charset="0"/>
                        </a:rPr>
                        <a:t>kỹ</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effectLst/>
                          <a:latin typeface="Arial" panose="020B0604020202020204" pitchFamily="34" charset="0"/>
                          <a:ea typeface="Times New Roman" panose="02020603050405020304" pitchFamily="18" charset="0"/>
                          <a:cs typeface="Arial" panose="020B0604020202020204" pitchFamily="34" charset="0"/>
                        </a:rPr>
                        <a:t>thuật</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Thay</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đổi</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756465">
                <a:tc>
                  <a:txBody>
                    <a:bodyPr/>
                    <a:lstStyle/>
                    <a:p>
                      <a:pPr marL="0" marR="10795" indent="0">
                        <a:spcBef>
                          <a:spcPts val="0"/>
                        </a:spcBef>
                        <a:spcAft>
                          <a:spcPts val="0"/>
                        </a:spcAft>
                        <a:buFont typeface="Arial" panose="020B0604020202020204" pitchFamily="34" charset="0"/>
                        <a:buNone/>
                      </a:pPr>
                      <a:r>
                        <a:rPr lang="en-US" sz="15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lang="en-US" sz="15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5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tùng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ghép</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nối</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PVC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dùng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cho</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hệ</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thống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cấp</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thoát</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trong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điều</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có</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áp</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suất</a:t>
                      </a:r>
                      <a:endParaRPr lang="en-US" sz="15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a:t>
                      </a:r>
                      <a:r>
                        <a:rPr lang="en-US" sz="15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8491-2,3:2011 </a:t>
                      </a:r>
                      <a:r>
                        <a:rPr lang="en-US"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(ISO </a:t>
                      </a:r>
                      <a:r>
                        <a:rPr lang="en-US" sz="15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1452-2,3:2009</a:t>
                      </a:r>
                      <a:r>
                        <a:rPr lang="en-US"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US" sz="1500" dirty="0">
                        <a:effectLst/>
                        <a:latin typeface="Arial" panose="020B0604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vi-VN" sz="15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ISO </a:t>
                      </a:r>
                      <a:r>
                        <a:rPr lang="vi-VN"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15877-2:2009</a:t>
                      </a:r>
                      <a:endParaRPr lang="en-US" sz="15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Sửa</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đổi</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tên</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lược</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bỏ</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loại</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không</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chịu</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áp</a:t>
                      </a:r>
                      <a:endParaRPr lang="en-US" sz="15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061639138"/>
                  </a:ext>
                </a:extLst>
              </a:tr>
              <a:tr h="745248">
                <a:tc>
                  <a:txBody>
                    <a:bodyPr/>
                    <a:lstStyle/>
                    <a:p>
                      <a:pPr marL="0" marR="10795">
                        <a:spcBef>
                          <a:spcPts val="0"/>
                        </a:spcBef>
                        <a:spcAft>
                          <a:spcPts val="0"/>
                        </a:spcAft>
                      </a:pPr>
                      <a:r>
                        <a:rPr lang="en-US" sz="15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r>
                        <a:rPr lang="en-US" sz="15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5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tùng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ghép</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nối</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PE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dùng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cho</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hệ</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thống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cấp</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thoát</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trong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điều</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có</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áp</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suất</a:t>
                      </a:r>
                      <a:endParaRPr lang="en-US" sz="15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ISO 15875-2:2003</a:t>
                      </a:r>
                      <a:endParaRPr lang="en-US" sz="1500" dirty="0">
                        <a:effectLst/>
                        <a:latin typeface="Arial" panose="020B0604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US"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ISO 22391-2:2009</a:t>
                      </a:r>
                      <a:endParaRPr lang="en-US" sz="15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Sửa</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đổi</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tên</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lược</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bỏ</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loại</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không</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chịu</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áp</a:t>
                      </a:r>
                      <a:endParaRPr lang="en-US" sz="15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171297470"/>
                  </a:ext>
                </a:extLst>
              </a:tr>
              <a:tr h="745248">
                <a:tc>
                  <a:txBody>
                    <a:bodyPr/>
                    <a:lstStyle/>
                    <a:p>
                      <a:pPr marL="0" marR="10795">
                        <a:spcBef>
                          <a:spcPts val="0"/>
                        </a:spcBef>
                        <a:spcAft>
                          <a:spcPts val="0"/>
                        </a:spcAft>
                      </a:pPr>
                      <a:r>
                        <a:rPr lang="en-US" sz="15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a:t>
                      </a:r>
                      <a:r>
                        <a:rPr lang="en-US" sz="15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5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tùng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ghép</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nối</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PP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dùng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cho</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hệ</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thống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cấp</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thoát</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trong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điều</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có</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áp</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suất</a:t>
                      </a:r>
                      <a:endParaRPr lang="en-US" sz="15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a:t>
                      </a:r>
                      <a:r>
                        <a:rPr lang="en-US" sz="15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10097-2,3:2013 </a:t>
                      </a:r>
                      <a:r>
                        <a:rPr lang="en-US"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(ISO </a:t>
                      </a:r>
                      <a:r>
                        <a:rPr lang="en-US" sz="15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15874-2,3:2013)</a:t>
                      </a:r>
                      <a:endParaRPr lang="en-US" sz="15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Thay</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đổi</a:t>
                      </a:r>
                      <a:r>
                        <a:rPr lang="en-US" sz="15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tên</a:t>
                      </a:r>
                      <a:r>
                        <a:rPr lang="en-US" sz="15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sản</a:t>
                      </a:r>
                      <a:r>
                        <a:rPr lang="en-US" sz="15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phẩm</a:t>
                      </a:r>
                      <a:r>
                        <a:rPr lang="en-US" sz="15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bỏ</a:t>
                      </a:r>
                      <a:r>
                        <a:rPr lang="en-US" sz="15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bớt</a:t>
                      </a:r>
                      <a:r>
                        <a:rPr lang="en-US" sz="15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chỉ</a:t>
                      </a:r>
                      <a:r>
                        <a:rPr lang="en-US" sz="15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tiêu</a:t>
                      </a: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925572961"/>
                  </a:ext>
                </a:extLst>
              </a:tr>
              <a:tr h="894298">
                <a:tc>
                  <a:txBody>
                    <a:bodyPr/>
                    <a:lstStyle/>
                    <a:p>
                      <a:pPr marL="0" marR="10795">
                        <a:spcBef>
                          <a:spcPts val="0"/>
                        </a:spcBef>
                        <a:spcAft>
                          <a:spcPts val="0"/>
                        </a:spcAft>
                      </a:pPr>
                      <a:r>
                        <a:rPr lang="en-US" sz="15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a:t>
                      </a:r>
                      <a:r>
                        <a:rPr lang="en-US" sz="15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5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tùng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ghép</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nối</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nhựa</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nhiệt</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rắn</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gia</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cường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sợi</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thủy</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tinh</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(GRP)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trên</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cơ</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sở</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nhựa</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polyeste</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no (UP)</a:t>
                      </a:r>
                      <a:endParaRPr lang="en-US" sz="15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9562:2017 (ISO 10639:2017)</a:t>
                      </a:r>
                      <a:endParaRPr lang="en-US" sz="15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err="1" smtClean="0">
                          <a:effectLst/>
                          <a:latin typeface="Arial" panose="020B0604020202020204" pitchFamily="34" charset="0"/>
                          <a:ea typeface="Times New Roman" panose="02020603050405020304" pitchFamily="18" charset="0"/>
                          <a:cs typeface="Arial" panose="020B0604020202020204" pitchFamily="34" charset="0"/>
                        </a:rPr>
                        <a:t>Bổ</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sung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chỉ</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tiêu</a:t>
                      </a:r>
                      <a:endParaRPr lang="en-US" sz="15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13207928"/>
                  </a:ext>
                </a:extLst>
              </a:tr>
              <a:tr h="670723">
                <a:tc>
                  <a:txBody>
                    <a:bodyPr/>
                    <a:lstStyle/>
                    <a:p>
                      <a:pPr marL="0" marR="10795">
                        <a:spcBef>
                          <a:spcPts val="0"/>
                        </a:spcBef>
                        <a:spcAft>
                          <a:spcPts val="0"/>
                        </a:spcAft>
                      </a:pPr>
                      <a:r>
                        <a:rPr lang="en-US" sz="15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a:t>
                      </a:r>
                      <a:r>
                        <a:rPr lang="en-US" sz="15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5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tùng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ghép</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nối</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gang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dẻo</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dùng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cho</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các</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công</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trình</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dẫn</a:t>
                      </a:r>
                      <a:r>
                        <a:rPr lang="en-US" sz="15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endParaRPr lang="en-US" sz="15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10177:2013 (ISO 2531:2009)</a:t>
                      </a:r>
                      <a:endParaRPr lang="en-US" sz="15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50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effectLst/>
                          <a:latin typeface="Arial" panose="020B0604020202020204" pitchFamily="34" charset="0"/>
                          <a:ea typeface="Times New Roman" panose="02020603050405020304" pitchFamily="18" charset="0"/>
                          <a:cs typeface="Arial" panose="020B0604020202020204" pitchFamily="34" charset="0"/>
                        </a:rPr>
                        <a:t>bổ</a:t>
                      </a:r>
                      <a:r>
                        <a:rPr lang="en-US" sz="1500" baseline="0" dirty="0" smtClean="0">
                          <a:effectLst/>
                          <a:latin typeface="Arial" panose="020B0604020202020204" pitchFamily="34" charset="0"/>
                          <a:ea typeface="Times New Roman" panose="02020603050405020304" pitchFamily="18" charset="0"/>
                          <a:cs typeface="Arial" panose="020B0604020202020204" pitchFamily="34" charset="0"/>
                        </a:rPr>
                        <a:t> sung</a:t>
                      </a:r>
                      <a:endParaRPr lang="en-US" sz="15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317551942"/>
                  </a:ext>
                </a:extLst>
              </a:tr>
            </a:tbl>
          </a:graphicData>
        </a:graphic>
      </p:graphicFrame>
      <p:sp>
        <p:nvSpPr>
          <p:cNvPr id="7" name="Curved Right Arrow 6"/>
          <p:cNvSpPr/>
          <p:nvPr/>
        </p:nvSpPr>
        <p:spPr>
          <a:xfrm>
            <a:off x="232318" y="5224701"/>
            <a:ext cx="457200" cy="6858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p:cNvSpPr txBox="1"/>
          <p:nvPr/>
        </p:nvSpPr>
        <p:spPr>
          <a:xfrm>
            <a:off x="897673" y="5456553"/>
            <a:ext cx="7348654" cy="58477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600" b="1" dirty="0" err="1" smtClean="0">
                <a:latin typeface="Arial" panose="020B0604020202020204" pitchFamily="34" charset="0"/>
                <a:cs typeface="Arial" panose="020B0604020202020204" pitchFamily="34" charset="0"/>
              </a:rPr>
              <a:t>Bỏ</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sản</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phẩm</a:t>
            </a:r>
            <a:r>
              <a:rPr lang="en-US" sz="1600" b="1"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Ố</a:t>
            </a:r>
            <a:r>
              <a:rPr lang="vi-VN" sz="1600" dirty="0">
                <a:latin typeface="Arial" panose="020B0604020202020204" pitchFamily="34" charset="0"/>
                <a:cs typeface="Arial" panose="020B0604020202020204" pitchFamily="34" charset="0"/>
              </a:rPr>
              <a:t>ng và phụ tùng bằng chất dẻo (PVC-U; PP; PE) th</a:t>
            </a:r>
            <a:r>
              <a:rPr lang="en-US" sz="1600" dirty="0">
                <a:latin typeface="Arial" panose="020B0604020202020204" pitchFamily="34" charset="0"/>
                <a:cs typeface="Arial" panose="020B0604020202020204" pitchFamily="34" charset="0"/>
              </a:rPr>
              <a:t>à</a:t>
            </a:r>
            <a:r>
              <a:rPr lang="vi-VN" sz="1600" dirty="0">
                <a:latin typeface="Arial" panose="020B0604020202020204" pitchFamily="34" charset="0"/>
                <a:cs typeface="Arial" panose="020B0604020202020204" pitchFamily="34" charset="0"/>
              </a:rPr>
              <a:t>nh kết cấu dùng cho mục đích thoát nước chôn ngầm trong điều ki</a:t>
            </a:r>
            <a:r>
              <a:rPr lang="en-US" sz="1600" dirty="0">
                <a:latin typeface="Arial" panose="020B0604020202020204" pitchFamily="34" charset="0"/>
                <a:cs typeface="Arial" panose="020B0604020202020204" pitchFamily="34" charset="0"/>
              </a:rPr>
              <a:t>ệ</a:t>
            </a:r>
            <a:r>
              <a:rPr lang="vi-VN" sz="1600" dirty="0">
                <a:latin typeface="Arial" panose="020B0604020202020204" pitchFamily="34" charset="0"/>
                <a:cs typeface="Arial" panose="020B0604020202020204" pitchFamily="34" charset="0"/>
              </a:rPr>
              <a:t>n không chịu áp</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87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446074"/>
            <a:ext cx="7772400" cy="2123658"/>
          </a:xfrm>
          <a:prstGeom prst="rect">
            <a:avLst/>
          </a:prstGeom>
          <a:noFill/>
        </p:spPr>
        <p:txBody>
          <a:bodyPr wrap="square" rtlCol="0">
            <a:spAutoFit/>
          </a:bodyPr>
          <a:lstStyle/>
          <a:p>
            <a:pPr marL="285750" indent="-285750">
              <a:buFontTx/>
              <a:buChar char="-"/>
            </a:pPr>
            <a:r>
              <a:rPr lang="vi-VN" sz="2200" dirty="0" smtClean="0">
                <a:latin typeface="Arial" pitchFamily="34" charset="0"/>
                <a:cs typeface="Arial" pitchFamily="34" charset="0"/>
              </a:rPr>
              <a:t>QCVN 16:20</a:t>
            </a:r>
            <a:r>
              <a:rPr lang="en-US" sz="2200" dirty="0" smtClean="0">
                <a:latin typeface="Arial" pitchFamily="34" charset="0"/>
                <a:cs typeface="Arial" pitchFamily="34" charset="0"/>
              </a:rPr>
              <a:t>23</a:t>
            </a:r>
            <a:r>
              <a:rPr lang="vi-VN" sz="2200" dirty="0" smtClean="0">
                <a:latin typeface="Arial" pitchFamily="34" charset="0"/>
                <a:cs typeface="Arial" pitchFamily="34" charset="0"/>
              </a:rPr>
              <a:t>/BXD </a:t>
            </a:r>
            <a:r>
              <a:rPr lang="vi-VN" sz="2200" dirty="0">
                <a:latin typeface="Arial" pitchFamily="34" charset="0"/>
                <a:cs typeface="Arial" pitchFamily="34" charset="0"/>
              </a:rPr>
              <a:t>thay thế QCVN </a:t>
            </a:r>
            <a:r>
              <a:rPr lang="vi-VN" sz="2200" dirty="0" smtClean="0">
                <a:latin typeface="Arial" pitchFamily="34" charset="0"/>
                <a:cs typeface="Arial" pitchFamily="34" charset="0"/>
              </a:rPr>
              <a:t>16:201</a:t>
            </a:r>
            <a:r>
              <a:rPr lang="en-US" sz="2200" dirty="0" smtClean="0">
                <a:latin typeface="Arial" pitchFamily="34" charset="0"/>
                <a:cs typeface="Arial" pitchFamily="34" charset="0"/>
              </a:rPr>
              <a:t>9</a:t>
            </a:r>
            <a:r>
              <a:rPr lang="vi-VN" sz="2200" dirty="0" smtClean="0">
                <a:latin typeface="Arial" pitchFamily="34" charset="0"/>
                <a:cs typeface="Arial" pitchFamily="34" charset="0"/>
              </a:rPr>
              <a:t>/BXD.</a:t>
            </a:r>
            <a:endParaRPr lang="en-US" sz="2200" dirty="0" smtClean="0">
              <a:latin typeface="Arial" pitchFamily="34" charset="0"/>
              <a:cs typeface="Arial" pitchFamily="34" charset="0"/>
            </a:endParaRPr>
          </a:p>
          <a:p>
            <a:pPr marL="285750" indent="-285750">
              <a:buFontTx/>
              <a:buChar char="-"/>
            </a:pPr>
            <a:r>
              <a:rPr lang="vi-VN" sz="2200" dirty="0" smtClean="0">
                <a:latin typeface="Arial" pitchFamily="34" charset="0"/>
                <a:cs typeface="Arial" pitchFamily="34" charset="0"/>
              </a:rPr>
              <a:t>QCVN 16:20</a:t>
            </a:r>
            <a:r>
              <a:rPr lang="en-US" sz="2200" dirty="0" smtClean="0">
                <a:latin typeface="Arial" pitchFamily="34" charset="0"/>
                <a:cs typeface="Arial" pitchFamily="34" charset="0"/>
              </a:rPr>
              <a:t>23</a:t>
            </a:r>
            <a:r>
              <a:rPr lang="vi-VN" sz="2200" dirty="0" smtClean="0">
                <a:latin typeface="Arial" pitchFamily="34" charset="0"/>
                <a:cs typeface="Arial" pitchFamily="34" charset="0"/>
              </a:rPr>
              <a:t>/BXD </a:t>
            </a:r>
            <a:r>
              <a:rPr lang="vi-VN" sz="2200" dirty="0">
                <a:latin typeface="Arial" pitchFamily="34" charset="0"/>
                <a:cs typeface="Arial" pitchFamily="34" charset="0"/>
              </a:rPr>
              <a:t>do Viện Vật liệu xây dựng biên soạn, Bộ Khoa học và Công nghệ thẩm định, Vụ Khoa học Công nghệ và Môi trư</a:t>
            </a:r>
            <a:r>
              <a:rPr lang="en-US" sz="2200" dirty="0">
                <a:latin typeface="Arial" pitchFamily="34" charset="0"/>
                <a:cs typeface="Arial" pitchFamily="34" charset="0"/>
              </a:rPr>
              <a:t>ờ</a:t>
            </a:r>
            <a:r>
              <a:rPr lang="vi-VN" sz="2200" dirty="0">
                <a:latin typeface="Arial" pitchFamily="34" charset="0"/>
                <a:cs typeface="Arial" pitchFamily="34" charset="0"/>
              </a:rPr>
              <a:t>ng tr</a:t>
            </a:r>
            <a:r>
              <a:rPr lang="en-US" sz="2200" dirty="0">
                <a:latin typeface="Arial" pitchFamily="34" charset="0"/>
                <a:cs typeface="Arial" pitchFamily="34" charset="0"/>
              </a:rPr>
              <a:t>ì</a:t>
            </a:r>
            <a:r>
              <a:rPr lang="vi-VN" sz="2200" dirty="0">
                <a:latin typeface="Arial" pitchFamily="34" charset="0"/>
                <a:cs typeface="Arial" pitchFamily="34" charset="0"/>
              </a:rPr>
              <a:t>nh duyệt và được ban hành kèm theo Thông tư </a:t>
            </a:r>
            <a:r>
              <a:rPr lang="en-US" sz="2200" dirty="0" err="1">
                <a:latin typeface="Arial" pitchFamily="34" charset="0"/>
                <a:cs typeface="Arial" pitchFamily="34" charset="0"/>
              </a:rPr>
              <a:t>số</a:t>
            </a:r>
            <a:r>
              <a:rPr lang="en-US" sz="2200" dirty="0">
                <a:latin typeface="Arial" pitchFamily="34" charset="0"/>
                <a:cs typeface="Arial" pitchFamily="34" charset="0"/>
              </a:rPr>
              <a:t> </a:t>
            </a:r>
            <a:r>
              <a:rPr lang="en-US" sz="2200" dirty="0" smtClean="0">
                <a:latin typeface="Arial" pitchFamily="34" charset="0"/>
                <a:cs typeface="Arial" pitchFamily="34" charset="0"/>
              </a:rPr>
              <a:t>04</a:t>
            </a:r>
            <a:r>
              <a:rPr lang="vi-VN" sz="2200" dirty="0" smtClean="0">
                <a:latin typeface="Arial" pitchFamily="34" charset="0"/>
                <a:cs typeface="Arial" pitchFamily="34" charset="0"/>
              </a:rPr>
              <a:t>/20</a:t>
            </a:r>
            <a:r>
              <a:rPr lang="en-US" sz="2200" dirty="0" smtClean="0">
                <a:latin typeface="Arial" pitchFamily="34" charset="0"/>
                <a:cs typeface="Arial" pitchFamily="34" charset="0"/>
              </a:rPr>
              <a:t>23</a:t>
            </a:r>
            <a:r>
              <a:rPr lang="vi-VN" sz="2200" dirty="0" smtClean="0">
                <a:latin typeface="Arial" pitchFamily="34" charset="0"/>
                <a:cs typeface="Arial" pitchFamily="34" charset="0"/>
              </a:rPr>
              <a:t>/TT-BXD </a:t>
            </a:r>
            <a:r>
              <a:rPr lang="vi-VN" sz="2200" dirty="0">
                <a:latin typeface="Arial" pitchFamily="34" charset="0"/>
                <a:cs typeface="Arial" pitchFamily="34" charset="0"/>
              </a:rPr>
              <a:t>ngày</a:t>
            </a:r>
            <a:r>
              <a:rPr lang="en-US" sz="2200" dirty="0">
                <a:latin typeface="Arial" pitchFamily="34" charset="0"/>
                <a:cs typeface="Arial" pitchFamily="34" charset="0"/>
              </a:rPr>
              <a:t> </a:t>
            </a:r>
            <a:r>
              <a:rPr lang="en-US" sz="2200" dirty="0" smtClean="0">
                <a:latin typeface="Arial" pitchFamily="34" charset="0"/>
                <a:cs typeface="Arial" pitchFamily="34" charset="0"/>
              </a:rPr>
              <a:t>30 </a:t>
            </a:r>
            <a:r>
              <a:rPr lang="vi-VN" sz="2200" dirty="0">
                <a:latin typeface="Arial" pitchFamily="34" charset="0"/>
                <a:cs typeface="Arial" pitchFamily="34" charset="0"/>
              </a:rPr>
              <a:t>th</a:t>
            </a:r>
            <a:r>
              <a:rPr lang="en-US" sz="2200" dirty="0">
                <a:latin typeface="Arial" pitchFamily="34" charset="0"/>
                <a:cs typeface="Arial" pitchFamily="34" charset="0"/>
              </a:rPr>
              <a:t>á</a:t>
            </a:r>
            <a:r>
              <a:rPr lang="vi-VN" sz="2200" dirty="0">
                <a:latin typeface="Arial" pitchFamily="34" charset="0"/>
                <a:cs typeface="Arial" pitchFamily="34" charset="0"/>
              </a:rPr>
              <a:t>ng</a:t>
            </a:r>
            <a:r>
              <a:rPr lang="en-US" sz="2200" dirty="0">
                <a:latin typeface="Arial" pitchFamily="34" charset="0"/>
                <a:cs typeface="Arial" pitchFamily="34" charset="0"/>
              </a:rPr>
              <a:t> </a:t>
            </a:r>
            <a:r>
              <a:rPr lang="en-US" sz="2200" dirty="0" smtClean="0">
                <a:latin typeface="Arial" pitchFamily="34" charset="0"/>
                <a:cs typeface="Arial" pitchFamily="34" charset="0"/>
              </a:rPr>
              <a:t>06 </a:t>
            </a:r>
            <a:r>
              <a:rPr lang="en-US" sz="2200" dirty="0">
                <a:latin typeface="Arial" pitchFamily="34" charset="0"/>
                <a:cs typeface="Arial" pitchFamily="34" charset="0"/>
              </a:rPr>
              <a:t>n</a:t>
            </a:r>
            <a:r>
              <a:rPr lang="vi-VN" sz="2200" dirty="0">
                <a:latin typeface="Arial" pitchFamily="34" charset="0"/>
                <a:cs typeface="Arial" pitchFamily="34" charset="0"/>
              </a:rPr>
              <a:t>ăm </a:t>
            </a:r>
            <a:r>
              <a:rPr lang="vi-VN" sz="2200" dirty="0" smtClean="0">
                <a:latin typeface="Arial" pitchFamily="34" charset="0"/>
                <a:cs typeface="Arial" pitchFamily="34" charset="0"/>
              </a:rPr>
              <a:t>20</a:t>
            </a:r>
            <a:r>
              <a:rPr lang="en-US" sz="2200" dirty="0" smtClean="0">
                <a:latin typeface="Arial" pitchFamily="34" charset="0"/>
                <a:cs typeface="Arial" pitchFamily="34" charset="0"/>
              </a:rPr>
              <a:t>23</a:t>
            </a:r>
            <a:r>
              <a:rPr lang="vi-VN" sz="2200" dirty="0" smtClean="0">
                <a:latin typeface="Arial" pitchFamily="34" charset="0"/>
                <a:cs typeface="Arial" pitchFamily="34" charset="0"/>
              </a:rPr>
              <a:t> </a:t>
            </a:r>
            <a:r>
              <a:rPr lang="vi-VN" sz="2200" dirty="0">
                <a:latin typeface="Arial" pitchFamily="34" charset="0"/>
                <a:cs typeface="Arial" pitchFamily="34" charset="0"/>
              </a:rPr>
              <a:t>của Bộ trư</a:t>
            </a:r>
            <a:r>
              <a:rPr lang="en-US" sz="2200" dirty="0">
                <a:latin typeface="Arial" pitchFamily="34" charset="0"/>
                <a:cs typeface="Arial" pitchFamily="34" charset="0"/>
              </a:rPr>
              <a:t>ở</a:t>
            </a:r>
            <a:r>
              <a:rPr lang="vi-VN" sz="2200" dirty="0">
                <a:latin typeface="Arial" pitchFamily="34" charset="0"/>
                <a:cs typeface="Arial" pitchFamily="34" charset="0"/>
              </a:rPr>
              <a:t>ng Bộ Xây dựng</a:t>
            </a:r>
            <a:r>
              <a:rPr lang="vi-VN" sz="2200" dirty="0" smtClean="0">
                <a:latin typeface="Arial" pitchFamily="34" charset="0"/>
                <a:cs typeface="Arial" pitchFamily="34" charset="0"/>
              </a:rPr>
              <a:t>.</a:t>
            </a:r>
            <a:endParaRPr lang="en-US" sz="2200" dirty="0" smtClean="0">
              <a:latin typeface="Arial" pitchFamily="34" charset="0"/>
              <a:cs typeface="Arial" pitchFamily="34" charset="0"/>
            </a:endParaRPr>
          </a:p>
        </p:txBody>
      </p:sp>
    </p:spTree>
    <p:extLst>
      <p:ext uri="{BB962C8B-B14F-4D97-AF65-F5344CB8AC3E}">
        <p14:creationId xmlns:p14="http://schemas.microsoft.com/office/powerpoint/2010/main" val="32278519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IX: </a:t>
            </a:r>
            <a:r>
              <a:rPr lang="en-US" sz="1600" b="1" i="1" dirty="0" err="1" smtClean="0">
                <a:latin typeface="Arial" pitchFamily="34" charset="0"/>
                <a:cs typeface="Arial" pitchFamily="34" charset="0"/>
              </a:rPr>
              <a:t>Các</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sản</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phẩm</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ống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cấp</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thoát</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nước</a:t>
            </a:r>
            <a:endParaRPr lang="en-US" sz="1600" b="1" i="1" dirty="0">
              <a:latin typeface="Arial" pitchFamily="34" charset="0"/>
              <a:cs typeface="Arial"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2773352200"/>
              </p:ext>
            </p:extLst>
          </p:nvPr>
        </p:nvGraphicFramePr>
        <p:xfrm>
          <a:off x="456735" y="1001929"/>
          <a:ext cx="8459130" cy="4987391"/>
        </p:xfrm>
        <a:graphic>
          <a:graphicData uri="http://schemas.openxmlformats.org/drawingml/2006/table">
            <a:tbl>
              <a:tblPr firstRow="1" firstCol="1" bandRow="1">
                <a:tableStyleId>{69CF1AB2-1976-4502-BF36-3FF5EA218861}</a:tableStyleId>
              </a:tblPr>
              <a:tblGrid>
                <a:gridCol w="2896065">
                  <a:extLst>
                    <a:ext uri="{9D8B030D-6E8A-4147-A177-3AD203B41FA5}">
                      <a16:colId xmlns:a16="http://schemas.microsoft.com/office/drawing/2014/main" val="1842931405"/>
                    </a:ext>
                  </a:extLst>
                </a:gridCol>
                <a:gridCol w="2209800">
                  <a:extLst>
                    <a:ext uri="{9D8B030D-6E8A-4147-A177-3AD203B41FA5}">
                      <a16:colId xmlns:a16="http://schemas.microsoft.com/office/drawing/2014/main" val="124230276"/>
                    </a:ext>
                  </a:extLst>
                </a:gridCol>
                <a:gridCol w="1600200">
                  <a:extLst>
                    <a:ext uri="{9D8B030D-6E8A-4147-A177-3AD203B41FA5}">
                      <a16:colId xmlns:a16="http://schemas.microsoft.com/office/drawing/2014/main" val="630285297"/>
                    </a:ext>
                  </a:extLst>
                </a:gridCol>
                <a:gridCol w="1753065">
                  <a:extLst>
                    <a:ext uri="{9D8B030D-6E8A-4147-A177-3AD203B41FA5}">
                      <a16:colId xmlns:a16="http://schemas.microsoft.com/office/drawing/2014/main" val="3617673207"/>
                    </a:ext>
                  </a:extLst>
                </a:gridCol>
              </a:tblGrid>
              <a:tr h="254788">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400" dirty="0" err="1" smtClean="0">
                          <a:effectLst/>
                          <a:latin typeface="Arial" panose="020B0604020202020204" pitchFamily="34" charset="0"/>
                          <a:cs typeface="Arial" panose="020B0604020202020204" pitchFamily="34" charset="0"/>
                        </a:rPr>
                        <a:t>Sản</a:t>
                      </a:r>
                      <a:r>
                        <a:rPr lang="en-US" sz="1400" baseline="0" dirty="0" smtClean="0">
                          <a:effectLst/>
                          <a:latin typeface="Arial" panose="020B0604020202020204" pitchFamily="34" charset="0"/>
                          <a:cs typeface="Arial" panose="020B0604020202020204" pitchFamily="34" charset="0"/>
                        </a:rPr>
                        <a:t> </a:t>
                      </a:r>
                      <a:r>
                        <a:rPr lang="en-US" sz="1400" baseline="0" dirty="0" err="1" smtClean="0">
                          <a:effectLst/>
                          <a:latin typeface="Arial" panose="020B0604020202020204" pitchFamily="34" charset="0"/>
                          <a:cs typeface="Arial" panose="020B0604020202020204" pitchFamily="34" charset="0"/>
                        </a:rPr>
                        <a:t>phẩm</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err="1" smtClean="0">
                          <a:effectLst/>
                          <a:latin typeface="Arial" panose="020B0604020202020204" pitchFamily="34" charset="0"/>
                          <a:ea typeface="+mn-ea"/>
                          <a:cs typeface="Arial" panose="020B0604020202020204" pitchFamily="34" charset="0"/>
                        </a:rPr>
                        <a:t>Chỉ</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tiêu</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kỹ</a:t>
                      </a:r>
                      <a:r>
                        <a:rPr lang="en-US" sz="1400" baseline="0" dirty="0" smtClean="0">
                          <a:effectLst/>
                          <a:latin typeface="Arial" panose="020B0604020202020204" pitchFamily="34" charset="0"/>
                          <a:ea typeface="+mn-ea"/>
                          <a:cs typeface="Arial" panose="020B0604020202020204" pitchFamily="34" charset="0"/>
                        </a:rPr>
                        <a:t> </a:t>
                      </a:r>
                      <a:r>
                        <a:rPr lang="en-US" sz="1400" baseline="0" dirty="0" err="1" smtClean="0">
                          <a:effectLst/>
                          <a:latin typeface="Arial" panose="020B0604020202020204" pitchFamily="34" charset="0"/>
                          <a:ea typeface="+mn-ea"/>
                          <a:cs typeface="Arial" panose="020B0604020202020204" pitchFamily="34" charset="0"/>
                        </a:rPr>
                        <a:t>thuật</a:t>
                      </a:r>
                      <a:endParaRPr lang="en-US"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33259">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4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4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4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4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872224">
                <a:tc>
                  <a:txBody>
                    <a:bodyPr/>
                    <a:lstStyle/>
                    <a:p>
                      <a:pPr marL="0" marR="10795"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tùng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ghép</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nối</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PVC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dùng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cho</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hệ</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thống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cấp</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thoát</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trong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điều</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có</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áp</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suất</a:t>
                      </a:r>
                      <a:endParaRPr lang="en-US" sz="1400" b="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3">
                  <a:txBody>
                    <a:bodyPr/>
                    <a:lstStyle/>
                    <a:p>
                      <a:pPr marL="0" marR="0" algn="ctr">
                        <a:spcBef>
                          <a:spcPts val="0"/>
                        </a:spcBef>
                        <a:spcAft>
                          <a:spcPts val="0"/>
                        </a:spcAft>
                      </a:pPr>
                      <a:r>
                        <a:rPr lang="vi-VN" sz="1400" kern="1200" dirty="0" smtClean="0">
                          <a:solidFill>
                            <a:schemeClr val="dk1"/>
                          </a:solidFill>
                          <a:effectLst/>
                          <a:latin typeface="Arial" panose="020B0604020202020204" pitchFamily="34" charset="0"/>
                          <a:ea typeface="+mn-ea"/>
                          <a:cs typeface="Arial" panose="020B0604020202020204" pitchFamily="34" charset="0"/>
                        </a:rPr>
                        <a:t>Độ bền với áp suất bên trong</a:t>
                      </a:r>
                      <a:endParaRPr lang="en-US" sz="1400" kern="1200" dirty="0" smtClean="0">
                        <a:solidFill>
                          <a:schemeClr val="dk1"/>
                        </a:solidFill>
                        <a:effectLst/>
                        <a:latin typeface="Arial" panose="020B0604020202020204" pitchFamily="34" charset="0"/>
                        <a:ea typeface="+mn-ea"/>
                        <a:cs typeface="Arial" panose="020B0604020202020204" pitchFamily="34" charset="0"/>
                      </a:endParaRPr>
                    </a:p>
                    <a:p>
                      <a:pPr marL="0" marR="0" algn="ctr">
                        <a:spcBef>
                          <a:spcPts val="0"/>
                        </a:spcBef>
                        <a:spcAft>
                          <a:spcPts val="0"/>
                        </a:spcAft>
                      </a:pPr>
                      <a:r>
                        <a:rPr lang="en-US" sz="1400" b="0" kern="1200" dirty="0" smtClean="0">
                          <a:solidFill>
                            <a:srgbClr val="FF0000"/>
                          </a:solidFill>
                          <a:effectLst/>
                          <a:latin typeface="Arial" panose="020B0604020202020204" pitchFamily="34" charset="0"/>
                          <a:ea typeface="+mn-ea"/>
                          <a:cs typeface="Arial" panose="020B0604020202020204" pitchFamily="34" charset="0"/>
                        </a:rPr>
                        <a:t>(</a:t>
                      </a:r>
                      <a:r>
                        <a:rPr lang="en-US" sz="1400" b="0" kern="1200" dirty="0" err="1" smtClean="0">
                          <a:solidFill>
                            <a:srgbClr val="FF0000"/>
                          </a:solidFill>
                          <a:effectLst/>
                          <a:latin typeface="Arial" panose="020B0604020202020204" pitchFamily="34" charset="0"/>
                          <a:ea typeface="+mn-ea"/>
                          <a:cs typeface="Arial" panose="020B0604020202020204" pitchFamily="34" charset="0"/>
                        </a:rPr>
                        <a:t>Bỏ</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chỉ</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tiêu</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độ</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cứng</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vòng</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vs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ống</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trong</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điều</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kiện</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không</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chịu</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 </a:t>
                      </a:r>
                      <a:r>
                        <a:rPr lang="en-US" sz="1400" b="0" kern="1200" baseline="0" dirty="0" err="1" smtClean="0">
                          <a:solidFill>
                            <a:srgbClr val="FF0000"/>
                          </a:solidFill>
                          <a:effectLst/>
                          <a:latin typeface="Arial" panose="020B0604020202020204" pitchFamily="34" charset="0"/>
                          <a:ea typeface="+mn-ea"/>
                          <a:cs typeface="Arial" panose="020B0604020202020204" pitchFamily="34" charset="0"/>
                        </a:rPr>
                        <a:t>áp</a:t>
                      </a:r>
                      <a:r>
                        <a:rPr lang="en-US" sz="1400" b="0" kern="1200" baseline="0" dirty="0" smtClean="0">
                          <a:solidFill>
                            <a:srgbClr val="FF0000"/>
                          </a:solidFill>
                          <a:effectLst/>
                          <a:latin typeface="Arial" panose="020B0604020202020204" pitchFamily="34" charset="0"/>
                          <a:ea typeface="+mn-ea"/>
                          <a:cs typeface="Arial" panose="020B0604020202020204" pitchFamily="34" charset="0"/>
                        </a:rPr>
                        <a:t>)</a:t>
                      </a:r>
                      <a:endParaRPr lang="en-US" sz="14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3">
                  <a:txBody>
                    <a:bodyPr/>
                    <a:lstStyle/>
                    <a:p>
                      <a:pPr algn="ctr"/>
                      <a:r>
                        <a:rPr lang="vi-VN" sz="1400" kern="1200" dirty="0" smtClean="0">
                          <a:solidFill>
                            <a:schemeClr val="dk1"/>
                          </a:solidFill>
                          <a:effectLst/>
                          <a:latin typeface="Arial" panose="020B0604020202020204" pitchFamily="34" charset="0"/>
                          <a:ea typeface="+mn-ea"/>
                          <a:cs typeface="Arial" panose="020B0604020202020204" pitchFamily="34" charset="0"/>
                        </a:rPr>
                        <a:t>TCVN</a:t>
                      </a:r>
                      <a:r>
                        <a:rPr lang="en-US" sz="1400" kern="1200" baseline="0" dirty="0" smtClean="0">
                          <a:solidFill>
                            <a:schemeClr val="dk1"/>
                          </a:solidFill>
                          <a:effectLst/>
                          <a:latin typeface="Arial" panose="020B0604020202020204" pitchFamily="34" charset="0"/>
                          <a:ea typeface="+mn-ea"/>
                          <a:cs typeface="Arial" panose="020B0604020202020204" pitchFamily="34" charset="0"/>
                        </a:rPr>
                        <a:t> </a:t>
                      </a:r>
                      <a:r>
                        <a:rPr lang="vi-VN" sz="1400" kern="1200" dirty="0" smtClean="0">
                          <a:solidFill>
                            <a:schemeClr val="dk1"/>
                          </a:solidFill>
                          <a:effectLst/>
                          <a:latin typeface="Arial" panose="020B0604020202020204" pitchFamily="34" charset="0"/>
                          <a:ea typeface="+mn-ea"/>
                          <a:cs typeface="Arial" panose="020B0604020202020204" pitchFamily="34" charset="0"/>
                        </a:rPr>
                        <a:t>6149 – 1</a:t>
                      </a:r>
                      <a:r>
                        <a:rPr lang="en-US" sz="1400" kern="1200" dirty="0" smtClean="0">
                          <a:solidFill>
                            <a:schemeClr val="dk1"/>
                          </a:solidFill>
                          <a:effectLst/>
                          <a:latin typeface="Arial" panose="020B0604020202020204" pitchFamily="34" charset="0"/>
                          <a:ea typeface="+mn-ea"/>
                          <a:cs typeface="Arial" panose="020B0604020202020204" pitchFamily="34" charset="0"/>
                        </a:rPr>
                        <a:t>,2,3</a:t>
                      </a:r>
                      <a:r>
                        <a:rPr lang="vi-VN" sz="1400" kern="1200" dirty="0" smtClean="0">
                          <a:solidFill>
                            <a:schemeClr val="dk1"/>
                          </a:solidFill>
                          <a:effectLst/>
                          <a:latin typeface="Arial" panose="020B0604020202020204" pitchFamily="34" charset="0"/>
                          <a:ea typeface="+mn-ea"/>
                          <a:cs typeface="Arial" panose="020B0604020202020204" pitchFamily="34" charset="0"/>
                        </a:rPr>
                        <a:t>:2007</a:t>
                      </a:r>
                      <a:endParaRPr lang="en-US" sz="1400" kern="1200" dirty="0" smtClean="0">
                        <a:solidFill>
                          <a:schemeClr val="dk1"/>
                        </a:solidFill>
                        <a:effectLst/>
                        <a:latin typeface="Arial" panose="020B0604020202020204" pitchFamily="34" charset="0"/>
                        <a:ea typeface="+mn-ea"/>
                        <a:cs typeface="Arial" panose="020B0604020202020204" pitchFamily="34" charset="0"/>
                      </a:endParaRPr>
                    </a:p>
                    <a:p>
                      <a:pPr algn="ctr"/>
                      <a:r>
                        <a:rPr lang="vi-VN" sz="1400" kern="1200" dirty="0" smtClean="0">
                          <a:solidFill>
                            <a:schemeClr val="dk1"/>
                          </a:solidFill>
                          <a:effectLst/>
                          <a:latin typeface="Arial" panose="020B0604020202020204" pitchFamily="34" charset="0"/>
                          <a:ea typeface="+mn-ea"/>
                          <a:cs typeface="Arial" panose="020B0604020202020204" pitchFamily="34" charset="0"/>
                        </a:rPr>
                        <a:t>(ISO 1167-1,2,3: 2006)</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3">
                  <a:txBody>
                    <a:bodyPr/>
                    <a:lstStyle/>
                    <a:p>
                      <a:pPr algn="ctr"/>
                      <a:r>
                        <a:rPr lang="vi-VN" sz="1400" kern="1200" dirty="0" smtClean="0">
                          <a:solidFill>
                            <a:schemeClr val="dk1"/>
                          </a:solidFill>
                          <a:effectLst/>
                          <a:latin typeface="+mn-lt"/>
                          <a:ea typeface="+mn-ea"/>
                          <a:cs typeface="Arial" panose="020B0604020202020204" pitchFamily="34" charset="0"/>
                        </a:rPr>
                        <a:t>TCVN</a:t>
                      </a:r>
                      <a:r>
                        <a:rPr lang="en-US" sz="1400" kern="1200" baseline="0" dirty="0" smtClean="0">
                          <a:solidFill>
                            <a:schemeClr val="dk1"/>
                          </a:solidFill>
                          <a:effectLst/>
                          <a:latin typeface="Arial" panose="020B0604020202020204" pitchFamily="34" charset="0"/>
                          <a:ea typeface="+mn-ea"/>
                          <a:cs typeface="Arial" panose="020B0604020202020204" pitchFamily="34" charset="0"/>
                        </a:rPr>
                        <a:t> </a:t>
                      </a:r>
                      <a:r>
                        <a:rPr lang="vi-VN" sz="1400" kern="1200" dirty="0" smtClean="0">
                          <a:solidFill>
                            <a:schemeClr val="dk1"/>
                          </a:solidFill>
                          <a:effectLst/>
                          <a:latin typeface="+mn-lt"/>
                          <a:ea typeface="+mn-ea"/>
                          <a:cs typeface="Arial" panose="020B0604020202020204" pitchFamily="34" charset="0"/>
                        </a:rPr>
                        <a:t>6149 – 1</a:t>
                      </a:r>
                      <a:r>
                        <a:rPr lang="en-US" sz="1400" kern="1200" dirty="0" smtClean="0">
                          <a:solidFill>
                            <a:schemeClr val="dk1"/>
                          </a:solidFill>
                          <a:effectLst/>
                          <a:latin typeface="Arial" panose="020B0604020202020204" pitchFamily="34" charset="0"/>
                          <a:ea typeface="+mn-ea"/>
                          <a:cs typeface="Arial" panose="020B0604020202020204" pitchFamily="34" charset="0"/>
                        </a:rPr>
                        <a:t>,2,3</a:t>
                      </a:r>
                      <a:r>
                        <a:rPr lang="vi-VN" sz="1400" kern="1200" dirty="0" smtClean="0">
                          <a:solidFill>
                            <a:schemeClr val="dk1"/>
                          </a:solidFill>
                          <a:effectLst/>
                          <a:latin typeface="+mn-lt"/>
                          <a:ea typeface="+mn-ea"/>
                          <a:cs typeface="Arial" panose="020B0604020202020204" pitchFamily="34" charset="0"/>
                        </a:rPr>
                        <a:t>:2007</a:t>
                      </a:r>
                      <a:endParaRPr lang="en-US" sz="1400" kern="1200" dirty="0" smtClean="0">
                        <a:solidFill>
                          <a:schemeClr val="dk1"/>
                        </a:solidFill>
                        <a:effectLst/>
                        <a:latin typeface="Arial" panose="020B0604020202020204" pitchFamily="34" charset="0"/>
                        <a:ea typeface="+mn-ea"/>
                        <a:cs typeface="Arial" panose="020B0604020202020204" pitchFamily="34" charset="0"/>
                      </a:endParaRPr>
                    </a:p>
                    <a:p>
                      <a:pPr algn="ctr"/>
                      <a:r>
                        <a:rPr lang="vi-VN" sz="1400" kern="1200" dirty="0" smtClean="0">
                          <a:solidFill>
                            <a:schemeClr val="dk1"/>
                          </a:solidFill>
                          <a:effectLst/>
                          <a:latin typeface="+mn-lt"/>
                          <a:ea typeface="+mn-ea"/>
                          <a:cs typeface="Arial" panose="020B0604020202020204" pitchFamily="34" charset="0"/>
                        </a:rPr>
                        <a:t>(ISO 1167-1,2,3: 2006)</a:t>
                      </a:r>
                      <a:endPar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838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tùng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ghép</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nối</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PE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dùng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cho</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hệ</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thống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cấp</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thoát</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trong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điều</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có</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áp</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suất</a:t>
                      </a:r>
                      <a:endParaRPr lang="en-US" sz="1400" b="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tc vMerge="1">
                  <a:txBody>
                    <a:bodyPr/>
                    <a:lstStyle/>
                    <a:p>
                      <a:pPr algn="ct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252359987"/>
                  </a:ext>
                </a:extLst>
              </a:tr>
              <a:tr h="2925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tùng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ghép</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nối</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PP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dùng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cho</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hệ</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thống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cấp</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thoát</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nước</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trong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điều</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có</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áp</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suất</a:t>
                      </a:r>
                      <a:endParaRPr lang="en-US" sz="1400" b="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tc vMerge="1">
                  <a:txBody>
                    <a:bodyPr/>
                    <a:lstStyle/>
                    <a:p>
                      <a:pPr algn="ct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2530937744"/>
                  </a:ext>
                </a:extLst>
              </a:tr>
              <a:tr h="292542">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tùng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ghép</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nối</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nhựa</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nhiệt</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rắn</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gia</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cường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sợi</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thủy</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tinh</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(GRP)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trên</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cơ</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sở</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nhựa</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polyeste</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400" b="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no (UP)</a:t>
                      </a:r>
                      <a:endParaRPr lang="en-US" sz="1400" b="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Độ cứng vòng của ống và phụ tùng</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TCVN 10769:2015 (ISO 7685:1998)</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TCVN 10769:2015 (ISO 7685:1998)</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941047162"/>
                  </a:ext>
                </a:extLst>
              </a:tr>
              <a:tr h="292542">
                <a:tc vMerge="1">
                  <a:txBody>
                    <a:bodyPr/>
                    <a:lstStyle/>
                    <a:p>
                      <a:endParaRPr lang="en-US" sz="1400" dirty="0">
                        <a:latin typeface="Arial" panose="020B0604020202020204" pitchFamily="34"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400" kern="1200" dirty="0" smtClean="0">
                          <a:solidFill>
                            <a:schemeClr val="dk1"/>
                          </a:solidFill>
                          <a:effectLst/>
                          <a:latin typeface="+mn-lt"/>
                          <a:ea typeface="+mn-ea"/>
                          <a:cs typeface="+mn-cs"/>
                        </a:rPr>
                        <a:t>Độ bền kéo riêng ban đầu theo chiều dọc</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en-US" sz="1400" dirty="0" err="1" smtClean="0">
                          <a:solidFill>
                            <a:srgbClr val="FF0000"/>
                          </a:solidFill>
                          <a:latin typeface="Arial" panose="020B0604020202020204" pitchFamily="34" charset="0"/>
                          <a:cs typeface="Arial" panose="020B0604020202020204" pitchFamily="34" charset="0"/>
                        </a:rPr>
                        <a:t>Không</a:t>
                      </a:r>
                      <a:r>
                        <a:rPr lang="en-US" sz="1400" baseline="0" dirty="0" smtClean="0">
                          <a:solidFill>
                            <a:srgbClr val="FF0000"/>
                          </a:solidFill>
                          <a:latin typeface="Arial" panose="020B0604020202020204" pitchFamily="34" charset="0"/>
                          <a:cs typeface="Arial" panose="020B0604020202020204" pitchFamily="34" charset="0"/>
                        </a:rPr>
                        <a:t> </a:t>
                      </a:r>
                      <a:r>
                        <a:rPr lang="en-US" sz="1400" baseline="0" dirty="0" err="1" smtClean="0">
                          <a:solidFill>
                            <a:srgbClr val="FF0000"/>
                          </a:solidFill>
                          <a:latin typeface="Arial" panose="020B0604020202020204" pitchFamily="34" charset="0"/>
                          <a:cs typeface="Arial" panose="020B0604020202020204" pitchFamily="34" charset="0"/>
                        </a:rPr>
                        <a:t>có</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vi-VN" sz="1400" kern="1200" dirty="0" smtClean="0">
                          <a:solidFill>
                            <a:schemeClr val="dk1"/>
                          </a:solidFill>
                          <a:effectLst/>
                          <a:latin typeface="+mn-lt"/>
                          <a:ea typeface="+mn-ea"/>
                          <a:cs typeface="+mn-cs"/>
                        </a:rPr>
                        <a:t>TCVN 10967:2015 (ISO 8513:2014)</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428299482"/>
                  </a:ext>
                </a:extLst>
              </a:tr>
              <a:tr h="2925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5.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tùng</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kiện</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ghép</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nối</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gang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dẻo</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dùng</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cho</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các</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công</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trình</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dẫn</a:t>
                      </a:r>
                      <a:r>
                        <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b="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nước</a:t>
                      </a:r>
                      <a:endParaRPr lang="en-US" sz="14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Độ</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kín</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của</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phụ</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tùng</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nối</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ống</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đối</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với</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áp</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suất</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bên</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trong</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là</a:t>
                      </a:r>
                      <a:r>
                        <a:rPr lang="en-US"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1,5 PFA + 5 bar</a:t>
                      </a:r>
                      <a:endParaRPr lang="en-US"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algn="ctr"/>
                      <a:r>
                        <a:rPr lang="en-US" sz="1400" dirty="0" err="1" smtClean="0">
                          <a:solidFill>
                            <a:srgbClr val="FF0000"/>
                          </a:solidFill>
                          <a:latin typeface="Arial" panose="020B0604020202020204" pitchFamily="34" charset="0"/>
                          <a:cs typeface="Arial" panose="020B0604020202020204" pitchFamily="34" charset="0"/>
                        </a:rPr>
                        <a:t>Không</a:t>
                      </a:r>
                      <a:r>
                        <a:rPr lang="en-US" sz="1400" baseline="0" dirty="0" smtClean="0">
                          <a:solidFill>
                            <a:srgbClr val="FF0000"/>
                          </a:solidFill>
                          <a:latin typeface="Arial" panose="020B0604020202020204" pitchFamily="34" charset="0"/>
                          <a:cs typeface="Arial" panose="020B0604020202020204" pitchFamily="34" charset="0"/>
                        </a:rPr>
                        <a:t> </a:t>
                      </a:r>
                      <a:r>
                        <a:rPr lang="en-US" sz="1400" baseline="0" dirty="0" err="1" smtClean="0">
                          <a:solidFill>
                            <a:srgbClr val="FF0000"/>
                          </a:solidFill>
                          <a:latin typeface="Arial" panose="020B0604020202020204" pitchFamily="34" charset="0"/>
                          <a:cs typeface="Arial" panose="020B0604020202020204" pitchFamily="34" charset="0"/>
                        </a:rPr>
                        <a:t>có</a:t>
                      </a: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pPr algn="ctr"/>
                      <a:r>
                        <a:rPr lang="en-US" sz="1400" dirty="0" err="1" smtClean="0">
                          <a:solidFill>
                            <a:srgbClr val="FF0000"/>
                          </a:solidFill>
                          <a:latin typeface="Arial" panose="020B0604020202020204" pitchFamily="34" charset="0"/>
                          <a:cs typeface="Arial" panose="020B0604020202020204" pitchFamily="34" charset="0"/>
                        </a:rPr>
                        <a:t>Điều</a:t>
                      </a:r>
                      <a:r>
                        <a:rPr lang="en-US" sz="1400" dirty="0" smtClean="0">
                          <a:solidFill>
                            <a:srgbClr val="FF0000"/>
                          </a:solidFill>
                          <a:latin typeface="Arial" panose="020B0604020202020204" pitchFamily="34" charset="0"/>
                          <a:cs typeface="Arial" panose="020B0604020202020204" pitchFamily="34" charset="0"/>
                        </a:rPr>
                        <a:t> 7.1</a:t>
                      </a:r>
                    </a:p>
                    <a:p>
                      <a:pPr algn="ctr"/>
                      <a:r>
                        <a:rPr lang="en-US" sz="1400" dirty="0" smtClean="0">
                          <a:solidFill>
                            <a:srgbClr val="FF0000"/>
                          </a:solidFill>
                          <a:latin typeface="Arial" panose="020B0604020202020204" pitchFamily="34" charset="0"/>
                          <a:cs typeface="Arial" panose="020B0604020202020204" pitchFamily="34" charset="0"/>
                        </a:rPr>
                        <a:t>TCVN 10177:2013 (ISO 2531:2009)</a:t>
                      </a:r>
                    </a:p>
                    <a:p>
                      <a:pPr algn="ctr"/>
                      <a:endParaRPr lang="en-US" sz="14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4265689481"/>
                  </a:ext>
                </a:extLst>
              </a:tr>
            </a:tbl>
          </a:graphicData>
        </a:graphic>
      </p:graphicFrame>
    </p:spTree>
    <p:extLst>
      <p:ext uri="{BB962C8B-B14F-4D97-AF65-F5344CB8AC3E}">
        <p14:creationId xmlns:p14="http://schemas.microsoft.com/office/powerpoint/2010/main" val="37305678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a:t>
            </a:r>
            <a:r>
              <a:rPr lang="en-US" sz="1600" b="1" i="1" dirty="0">
                <a:latin typeface="Arial" pitchFamily="34" charset="0"/>
                <a:cs typeface="Arial" pitchFamily="34" charset="0"/>
              </a:rPr>
              <a:t>X</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Các</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sản</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phẩm</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hàng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hóa</a:t>
            </a:r>
            <a:r>
              <a:rPr lang="en-US" sz="1600" b="1" i="1" dirty="0" smtClean="0">
                <a:latin typeface="Arial" pitchFamily="34" charset="0"/>
                <a:cs typeface="Arial" pitchFamily="34" charset="0"/>
              </a:rPr>
              <a:t> VLXD </a:t>
            </a:r>
            <a:r>
              <a:rPr lang="en-US" sz="1600" b="1" i="1" dirty="0" err="1" smtClean="0">
                <a:latin typeface="Arial" pitchFamily="34" charset="0"/>
                <a:cs typeface="Arial" pitchFamily="34" charset="0"/>
              </a:rPr>
              <a:t>khác</a:t>
            </a:r>
            <a:endParaRPr lang="en-US" sz="1600" b="1" i="1" dirty="0">
              <a:latin typeface="Arial" pitchFamily="34" charset="0"/>
              <a:cs typeface="Arial"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797036485"/>
              </p:ext>
            </p:extLst>
          </p:nvPr>
        </p:nvGraphicFramePr>
        <p:xfrm>
          <a:off x="633761" y="1078269"/>
          <a:ext cx="8129238" cy="2384982"/>
        </p:xfrm>
        <a:graphic>
          <a:graphicData uri="http://schemas.openxmlformats.org/drawingml/2006/table">
            <a:tbl>
              <a:tblPr firstRow="1" firstCol="1" bandRow="1">
                <a:tableStyleId>{69CF1AB2-1976-4502-BF36-3FF5EA218861}</a:tableStyleId>
              </a:tblPr>
              <a:tblGrid>
                <a:gridCol w="3557239">
                  <a:extLst>
                    <a:ext uri="{9D8B030D-6E8A-4147-A177-3AD203B41FA5}">
                      <a16:colId xmlns:a16="http://schemas.microsoft.com/office/drawing/2014/main" val="1842931405"/>
                    </a:ext>
                  </a:extLst>
                </a:gridCol>
                <a:gridCol w="2819400">
                  <a:extLst>
                    <a:ext uri="{9D8B030D-6E8A-4147-A177-3AD203B41FA5}">
                      <a16:colId xmlns:a16="http://schemas.microsoft.com/office/drawing/2014/main" val="124230276"/>
                    </a:ext>
                  </a:extLst>
                </a:gridCol>
                <a:gridCol w="1752599">
                  <a:extLst>
                    <a:ext uri="{9D8B030D-6E8A-4147-A177-3AD203B41FA5}">
                      <a16:colId xmlns:a16="http://schemas.microsoft.com/office/drawing/2014/main" val="4125221580"/>
                    </a:ext>
                  </a:extLst>
                </a:gridCol>
              </a:tblGrid>
              <a:tr h="434262">
                <a:tc>
                  <a:txBody>
                    <a:bodyPr/>
                    <a:lstStyle/>
                    <a:p>
                      <a:pPr marL="0" marR="0" indent="0" algn="ctr">
                        <a:spcBef>
                          <a:spcPts val="600"/>
                        </a:spcBef>
                        <a:spcAft>
                          <a:spcPts val="600"/>
                        </a:spcAft>
                        <a:buFont typeface="+mj-lt"/>
                        <a:buNone/>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Tên</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Tiêu</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chuẩn</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kỹ</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thuật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Thay</a:t>
                      </a:r>
                      <a:r>
                        <a:rPr lang="en-US" sz="16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đổi</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419022">
                <a:tc>
                  <a:txBody>
                    <a:bodyPr/>
                    <a:lstStyle/>
                    <a:p>
                      <a:pPr marL="0" marR="10795">
                        <a:spcBef>
                          <a:spcPts val="0"/>
                        </a:spcBef>
                        <a:spcAft>
                          <a:spcPts val="0"/>
                        </a:spcAft>
                      </a:pPr>
                      <a:r>
                        <a:rPr lang="en-US" sz="1600" spc="-1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1600" spc="-1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Amiăng</a:t>
                      </a:r>
                      <a:r>
                        <a:rPr lang="en-US" sz="1600" spc="-1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crizôtin</a:t>
                      </a:r>
                      <a:r>
                        <a:rPr lang="en-US" sz="16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16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16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xuất</a:t>
                      </a:r>
                      <a:r>
                        <a:rPr lang="en-US" sz="16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tấm</a:t>
                      </a:r>
                      <a:r>
                        <a:rPr lang="en-US" sz="16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sóng</a:t>
                      </a:r>
                      <a:r>
                        <a:rPr lang="en-US" sz="16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amiăng</a:t>
                      </a:r>
                      <a:r>
                        <a:rPr lang="en-US" sz="1600" spc="-1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xi </a:t>
                      </a:r>
                      <a:r>
                        <a:rPr lang="en-US" sz="1600" spc="-1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măng</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TCVN 9188</a:t>
                      </a:r>
                      <a:r>
                        <a:rPr lang="vi-VN"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:2012</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err="1" smtClean="0">
                          <a:effectLst/>
                          <a:latin typeface="Arial" panose="020B0604020202020204" pitchFamily="34" charset="0"/>
                          <a:ea typeface="Times New Roman" panose="02020603050405020304" pitchFamily="18" charset="0"/>
                          <a:cs typeface="Arial" panose="020B0604020202020204" pitchFamily="34" charset="0"/>
                        </a:rPr>
                        <a:t>Giữ</a:t>
                      </a:r>
                      <a:r>
                        <a:rPr lang="en-US"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effectLst/>
                          <a:latin typeface="Arial" panose="020B0604020202020204" pitchFamily="34" charset="0"/>
                          <a:ea typeface="Times New Roman" panose="02020603050405020304" pitchFamily="18" charset="0"/>
                          <a:cs typeface="Arial" panose="020B0604020202020204" pitchFamily="34" charset="0"/>
                        </a:rPr>
                        <a:t>nguyên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061639138"/>
                  </a:ext>
                </a:extLst>
              </a:tr>
              <a:tr h="381000">
                <a:tc>
                  <a:txBody>
                    <a:bodyPr/>
                    <a:lstStyle/>
                    <a:p>
                      <a:pPr marL="0" marR="10795">
                        <a:spcBef>
                          <a:spcPts val="0"/>
                        </a:spcBef>
                        <a:spcAft>
                          <a:spcPts val="0"/>
                        </a:spcAft>
                      </a:pPr>
                      <a:r>
                        <a:rPr lang="en-US"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16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en-US"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thang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cáp</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máng</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cáp</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sắt</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thép</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lắp</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đặt</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TCVN 10688:2015 (IEC 61537:2006)</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Sản</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phẩm</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bổ</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sung</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171297470"/>
                  </a:ext>
                </a:extLst>
              </a:tr>
              <a:tr h="492760">
                <a:tc>
                  <a:txBody>
                    <a:bodyPr/>
                    <a:lstStyle/>
                    <a:p>
                      <a:pPr marL="0" marR="10795">
                        <a:spcBef>
                          <a:spcPts val="0"/>
                        </a:spcBef>
                        <a:spcAft>
                          <a:spcPts val="0"/>
                        </a:spcAft>
                      </a:pPr>
                      <a:r>
                        <a:rPr lang="en-US"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16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a:t>
                      </a:r>
                      <a:r>
                        <a:rPr lang="en-US"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phụ</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tùng</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phụ</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kiện</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ghép</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nối</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dùng</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vệ</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lắp</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đặt</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TCVN 7417-1:2010</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(IEC 61386-1:2008)</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Sản</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phẩm</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bổ</a:t>
                      </a:r>
                      <a:r>
                        <a:rPr lang="en-US" sz="16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sung</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925572961"/>
                  </a:ext>
                </a:extLst>
              </a:tr>
            </a:tbl>
          </a:graphicData>
        </a:graphic>
      </p:graphicFrame>
      <p:sp>
        <p:nvSpPr>
          <p:cNvPr id="8" name="Curved Right Arrow 7"/>
          <p:cNvSpPr/>
          <p:nvPr/>
        </p:nvSpPr>
        <p:spPr>
          <a:xfrm>
            <a:off x="438615" y="3671767"/>
            <a:ext cx="685800" cy="9144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Rounded Rectangle 9"/>
          <p:cNvSpPr/>
          <p:nvPr/>
        </p:nvSpPr>
        <p:spPr>
          <a:xfrm>
            <a:off x="1390185" y="3902927"/>
            <a:ext cx="6629400" cy="136648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1600" b="1" dirty="0" err="1" smtClean="0">
                <a:latin typeface="Arial" panose="020B0604020202020204" pitchFamily="34" charset="0"/>
                <a:cs typeface="Arial" panose="020B0604020202020204" pitchFamily="34" charset="0"/>
              </a:rPr>
              <a:t>Bỏ</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sản</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phẩm</a:t>
            </a:r>
            <a:r>
              <a:rPr lang="en-US" sz="1600" b="1" dirty="0" smtClean="0">
                <a:latin typeface="Arial" panose="020B0604020202020204" pitchFamily="34" charset="0"/>
                <a:cs typeface="Arial" panose="020B0604020202020204" pitchFamily="34" charset="0"/>
              </a:rPr>
              <a:t>:</a:t>
            </a:r>
          </a:p>
          <a:p>
            <a:pPr marL="285750" indent="-285750">
              <a:buFontTx/>
              <a:buChar char="-"/>
            </a:pPr>
            <a:r>
              <a:rPr lang="vi-VN" sz="1600" dirty="0" smtClean="0">
                <a:latin typeface="Arial" panose="020B0604020202020204" pitchFamily="34" charset="0"/>
                <a:cs typeface="Arial" panose="020B0604020202020204" pitchFamily="34" charset="0"/>
              </a:rPr>
              <a:t>Thanh </a:t>
            </a:r>
            <a:r>
              <a:rPr lang="vi-VN" sz="1600" dirty="0">
                <a:latin typeface="Arial" panose="020B0604020202020204" pitchFamily="34" charset="0"/>
                <a:cs typeface="Arial" panose="020B0604020202020204" pitchFamily="34" charset="0"/>
              </a:rPr>
              <a:t>định hình (profile) nhôm và hợp kim </a:t>
            </a:r>
            <a:r>
              <a:rPr lang="vi-VN" sz="1600" dirty="0" smtClean="0">
                <a:latin typeface="Arial" panose="020B0604020202020204" pitchFamily="34" charset="0"/>
                <a:cs typeface="Arial" panose="020B0604020202020204" pitchFamily="34" charset="0"/>
              </a:rPr>
              <a:t>nhôm</a:t>
            </a:r>
            <a:endParaRPr lang="en-US" sz="1600" dirty="0" smtClean="0">
              <a:latin typeface="Arial" panose="020B0604020202020204" pitchFamily="34" charset="0"/>
              <a:cs typeface="Arial" panose="020B0604020202020204" pitchFamily="34" charset="0"/>
            </a:endParaRPr>
          </a:p>
          <a:p>
            <a:pPr marL="285750" indent="-285750">
              <a:buFontTx/>
              <a:buChar char="-"/>
            </a:pPr>
            <a:r>
              <a:rPr lang="vi-VN" sz="1600" dirty="0">
                <a:latin typeface="Arial" panose="020B0604020202020204" pitchFamily="34" charset="0"/>
                <a:cs typeface="Arial" panose="020B0604020202020204" pitchFamily="34" charset="0"/>
              </a:rPr>
              <a:t>Thanh định hình (profile) poly (vinyl clorua) không hóa dẻo (PVC-U) dùng để chế tạo cửa sổ và cửa đi</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9690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a:t>
            </a:r>
            <a:r>
              <a:rPr lang="en-US" sz="1600" b="1" i="1" dirty="0">
                <a:latin typeface="Arial" pitchFamily="34" charset="0"/>
                <a:cs typeface="Arial" pitchFamily="34" charset="0"/>
              </a:rPr>
              <a:t>X</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Các</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sản</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phẩm</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hàng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hóa</a:t>
            </a:r>
            <a:r>
              <a:rPr lang="en-US" sz="1600" b="1" i="1" dirty="0" smtClean="0">
                <a:latin typeface="Arial" pitchFamily="34" charset="0"/>
                <a:cs typeface="Arial" pitchFamily="34" charset="0"/>
              </a:rPr>
              <a:t> VLXD </a:t>
            </a:r>
            <a:r>
              <a:rPr lang="en-US" sz="1600" b="1" i="1" dirty="0" err="1" smtClean="0">
                <a:latin typeface="Arial" pitchFamily="34" charset="0"/>
                <a:cs typeface="Arial" pitchFamily="34" charset="0"/>
              </a:rPr>
              <a:t>khác</a:t>
            </a:r>
            <a:endParaRPr lang="en-US" sz="1600" b="1" i="1" dirty="0">
              <a:latin typeface="Arial" pitchFamily="34" charset="0"/>
              <a:cs typeface="Arial"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2052992932"/>
              </p:ext>
            </p:extLst>
          </p:nvPr>
        </p:nvGraphicFramePr>
        <p:xfrm>
          <a:off x="380535" y="1503094"/>
          <a:ext cx="8459130" cy="3112871"/>
        </p:xfrm>
        <a:graphic>
          <a:graphicData uri="http://schemas.openxmlformats.org/drawingml/2006/table">
            <a:tbl>
              <a:tblPr firstRow="1" firstCol="1" bandRow="1">
                <a:tableStyleId>{69CF1AB2-1976-4502-BF36-3FF5EA218861}</a:tableStyleId>
              </a:tblPr>
              <a:tblGrid>
                <a:gridCol w="2667465">
                  <a:extLst>
                    <a:ext uri="{9D8B030D-6E8A-4147-A177-3AD203B41FA5}">
                      <a16:colId xmlns:a16="http://schemas.microsoft.com/office/drawing/2014/main" val="1842931405"/>
                    </a:ext>
                  </a:extLst>
                </a:gridCol>
                <a:gridCol w="1905000">
                  <a:extLst>
                    <a:ext uri="{9D8B030D-6E8A-4147-A177-3AD203B41FA5}">
                      <a16:colId xmlns:a16="http://schemas.microsoft.com/office/drawing/2014/main" val="124230276"/>
                    </a:ext>
                  </a:extLst>
                </a:gridCol>
                <a:gridCol w="1676400">
                  <a:extLst>
                    <a:ext uri="{9D8B030D-6E8A-4147-A177-3AD203B41FA5}">
                      <a16:colId xmlns:a16="http://schemas.microsoft.com/office/drawing/2014/main" val="630285297"/>
                    </a:ext>
                  </a:extLst>
                </a:gridCol>
                <a:gridCol w="2210265">
                  <a:extLst>
                    <a:ext uri="{9D8B030D-6E8A-4147-A177-3AD203B41FA5}">
                      <a16:colId xmlns:a16="http://schemas.microsoft.com/office/drawing/2014/main" val="3617673207"/>
                    </a:ext>
                  </a:extLst>
                </a:gridCol>
              </a:tblGrid>
              <a:tr h="254788">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500" dirty="0" err="1" smtClean="0">
                          <a:effectLst/>
                          <a:latin typeface="Arial" panose="020B0604020202020204" pitchFamily="34" charset="0"/>
                          <a:cs typeface="Arial" panose="020B0604020202020204" pitchFamily="34" charset="0"/>
                        </a:rPr>
                        <a:t>Sản</a:t>
                      </a:r>
                      <a:r>
                        <a:rPr lang="en-US" sz="1500" baseline="0" dirty="0" smtClean="0">
                          <a:effectLst/>
                          <a:latin typeface="Arial" panose="020B0604020202020204" pitchFamily="34" charset="0"/>
                          <a:cs typeface="Arial" panose="020B0604020202020204" pitchFamily="34" charset="0"/>
                        </a:rPr>
                        <a:t> </a:t>
                      </a:r>
                      <a:r>
                        <a:rPr lang="en-US" sz="1500" baseline="0" dirty="0" err="1" smtClean="0">
                          <a:effectLst/>
                          <a:latin typeface="Arial" panose="020B0604020202020204" pitchFamily="34" charset="0"/>
                          <a:cs typeface="Arial" panose="020B0604020202020204" pitchFamily="34" charset="0"/>
                        </a:rPr>
                        <a:t>phẩm</a:t>
                      </a:r>
                      <a:endParaRPr lang="en-US" sz="15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err="1" smtClean="0">
                          <a:effectLst/>
                          <a:latin typeface="Arial" panose="020B0604020202020204" pitchFamily="34" charset="0"/>
                          <a:ea typeface="+mn-ea"/>
                          <a:cs typeface="Arial" panose="020B0604020202020204" pitchFamily="34" charset="0"/>
                        </a:rPr>
                        <a:t>Chỉ</a:t>
                      </a:r>
                      <a:r>
                        <a:rPr lang="en-US" sz="1500" baseline="0" dirty="0" smtClean="0">
                          <a:effectLst/>
                          <a:latin typeface="Arial" panose="020B0604020202020204" pitchFamily="34" charset="0"/>
                          <a:ea typeface="+mn-ea"/>
                          <a:cs typeface="Arial" panose="020B0604020202020204" pitchFamily="34" charset="0"/>
                        </a:rPr>
                        <a:t> </a:t>
                      </a:r>
                      <a:r>
                        <a:rPr lang="en-US" sz="1500" baseline="0" dirty="0" err="1" smtClean="0">
                          <a:effectLst/>
                          <a:latin typeface="Arial" panose="020B0604020202020204" pitchFamily="34" charset="0"/>
                          <a:ea typeface="+mn-ea"/>
                          <a:cs typeface="Arial" panose="020B0604020202020204" pitchFamily="34" charset="0"/>
                        </a:rPr>
                        <a:t>tiêu</a:t>
                      </a:r>
                      <a:r>
                        <a:rPr lang="en-US" sz="1500" baseline="0" dirty="0" smtClean="0">
                          <a:effectLst/>
                          <a:latin typeface="Arial" panose="020B0604020202020204" pitchFamily="34" charset="0"/>
                          <a:ea typeface="+mn-ea"/>
                          <a:cs typeface="Arial" panose="020B0604020202020204" pitchFamily="34" charset="0"/>
                        </a:rPr>
                        <a:t> </a:t>
                      </a:r>
                      <a:r>
                        <a:rPr lang="en-US" sz="1500" baseline="0" dirty="0" err="1" smtClean="0">
                          <a:effectLst/>
                          <a:latin typeface="Arial" panose="020B0604020202020204" pitchFamily="34" charset="0"/>
                          <a:ea typeface="+mn-ea"/>
                          <a:cs typeface="Arial" panose="020B0604020202020204" pitchFamily="34" charset="0"/>
                        </a:rPr>
                        <a:t>kỹ</a:t>
                      </a:r>
                      <a:r>
                        <a:rPr lang="en-US" sz="1500" baseline="0" dirty="0" smtClean="0">
                          <a:effectLst/>
                          <a:latin typeface="Arial" panose="020B0604020202020204" pitchFamily="34" charset="0"/>
                          <a:ea typeface="+mn-ea"/>
                          <a:cs typeface="Arial" panose="020B0604020202020204" pitchFamily="34" charset="0"/>
                        </a:rPr>
                        <a:t> </a:t>
                      </a:r>
                      <a:r>
                        <a:rPr lang="en-US" sz="1500" baseline="0" dirty="0" err="1" smtClean="0">
                          <a:effectLst/>
                          <a:latin typeface="Arial" panose="020B0604020202020204" pitchFamily="34" charset="0"/>
                          <a:ea typeface="+mn-ea"/>
                          <a:cs typeface="Arial" panose="020B0604020202020204" pitchFamily="34" charset="0"/>
                        </a:rPr>
                        <a:t>thuật</a:t>
                      </a:r>
                      <a:endParaRPr lang="en-US" sz="15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4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33259">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5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5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5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5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796024">
                <a:tc rowSpan="2">
                  <a:txBody>
                    <a:bodyPr/>
                    <a:lstStyle/>
                    <a:p>
                      <a:pPr marL="0" marR="10795"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1.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Hệ</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thống</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thang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cáp</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và</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máng</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cáp</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bằng</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sắt</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hoặc</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thép</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sử</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dụng</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trong</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lắp</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đặt</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điện</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của</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công</a:t>
                      </a:r>
                      <a:r>
                        <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trình</a:t>
                      </a:r>
                      <a:endPar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500" kern="1200" dirty="0" smtClean="0">
                          <a:solidFill>
                            <a:schemeClr val="dk1"/>
                          </a:solidFill>
                          <a:effectLst/>
                          <a:latin typeface="+mn-lt"/>
                          <a:ea typeface="+mn-ea"/>
                          <a:cs typeface="+mn-cs"/>
                        </a:rPr>
                        <a:t>Độ bền cơ học</a:t>
                      </a:r>
                      <a:endParaRPr lang="en-US" sz="15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algn="ct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5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r>
                        <a:rPr lang="vi-VN" sz="1500" kern="1200" dirty="0" smtClean="0">
                          <a:solidFill>
                            <a:schemeClr val="dk1"/>
                          </a:solidFill>
                          <a:effectLst/>
                          <a:latin typeface="+mn-lt"/>
                          <a:ea typeface="+mn-ea"/>
                          <a:cs typeface="+mn-cs"/>
                        </a:rPr>
                        <a:t>Điều 10.1 TCVN 10688:2015</a:t>
                      </a:r>
                      <a:endParaRPr lang="en-US" sz="1500" kern="1200" dirty="0" smtClean="0">
                        <a:solidFill>
                          <a:schemeClr val="dk1"/>
                        </a:solidFill>
                        <a:effectLst/>
                        <a:latin typeface="+mn-lt"/>
                        <a:ea typeface="+mn-ea"/>
                        <a:cs typeface="+mn-cs"/>
                      </a:endParaRPr>
                    </a:p>
                    <a:p>
                      <a:r>
                        <a:rPr lang="vi-VN" sz="1500" kern="1200" dirty="0" smtClean="0">
                          <a:solidFill>
                            <a:schemeClr val="dk1"/>
                          </a:solidFill>
                          <a:effectLst/>
                          <a:latin typeface="+mn-lt"/>
                          <a:ea typeface="+mn-ea"/>
                          <a:cs typeface="+mn-cs"/>
                        </a:rPr>
                        <a:t>(IEC 61537:2006)</a:t>
                      </a:r>
                      <a:endPar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292542">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500" kern="1200" dirty="0" smtClean="0">
                          <a:solidFill>
                            <a:schemeClr val="dk1"/>
                          </a:solidFill>
                          <a:effectLst/>
                          <a:latin typeface="+mn-lt"/>
                          <a:ea typeface="+mn-ea"/>
                          <a:cs typeface="+mn-cs"/>
                        </a:rPr>
                        <a:t>Khả năng chống cháy lan</a:t>
                      </a: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algn="ctr"/>
                      <a:endParaRPr lang="en-US" sz="1500" dirty="0">
                        <a:solidFill>
                          <a:srgbClr val="FF0000"/>
                        </a:solidFill>
                        <a:latin typeface="Arial" panose="020B0604020202020204" pitchFamily="34" charset="0"/>
                        <a:cs typeface="Arial" panose="020B0604020202020204" pitchFamily="34" charset="0"/>
                      </a:endParaRPr>
                    </a:p>
                  </a:txBody>
                  <a:tcPr marL="66583" marR="66583" marT="0" marB="0" anchor="ctr"/>
                </a:tc>
                <a:tc>
                  <a:txBody>
                    <a:bodyPr/>
                    <a:lstStyle/>
                    <a:p>
                      <a:r>
                        <a:rPr lang="vi-VN" sz="1500" kern="1200" dirty="0" smtClean="0">
                          <a:solidFill>
                            <a:schemeClr val="dk1"/>
                          </a:solidFill>
                          <a:effectLst/>
                          <a:latin typeface="+mn-lt"/>
                          <a:ea typeface="+mn-ea"/>
                          <a:cs typeface="+mn-cs"/>
                        </a:rPr>
                        <a:t>TCVN 9900-2-11:2013</a:t>
                      </a:r>
                      <a:endParaRPr lang="en-US" sz="1500" kern="1200" dirty="0" smtClean="0">
                        <a:solidFill>
                          <a:schemeClr val="dk1"/>
                        </a:solidFill>
                        <a:effectLst/>
                        <a:latin typeface="+mn-lt"/>
                        <a:ea typeface="+mn-ea"/>
                        <a:cs typeface="+mn-cs"/>
                      </a:endParaRPr>
                    </a:p>
                    <a:p>
                      <a:r>
                        <a:rPr lang="vi-VN" sz="1500" kern="1200" dirty="0" smtClean="0">
                          <a:solidFill>
                            <a:schemeClr val="dk1"/>
                          </a:solidFill>
                          <a:effectLst/>
                          <a:latin typeface="+mn-lt"/>
                          <a:ea typeface="+mn-ea"/>
                          <a:cs typeface="+mn-cs"/>
                        </a:rPr>
                        <a:t>(IEC 60695-2</a:t>
                      </a:r>
                      <a:r>
                        <a:rPr lang="en-US" sz="1500" kern="1200" dirty="0" smtClean="0">
                          <a:solidFill>
                            <a:schemeClr val="dk1"/>
                          </a:solidFill>
                          <a:effectLst/>
                          <a:latin typeface="+mn-lt"/>
                          <a:ea typeface="+mn-ea"/>
                          <a:cs typeface="+mn-cs"/>
                        </a:rPr>
                        <a:t>-</a:t>
                      </a:r>
                      <a:r>
                        <a:rPr lang="vi-VN" sz="1500" kern="1200" dirty="0" smtClean="0">
                          <a:solidFill>
                            <a:schemeClr val="dk1"/>
                          </a:solidFill>
                          <a:effectLst/>
                          <a:latin typeface="+mn-lt"/>
                          <a:ea typeface="+mn-ea"/>
                          <a:cs typeface="+mn-cs"/>
                        </a:rPr>
                        <a:t>11:2000)</a:t>
                      </a:r>
                      <a:endParaRPr lang="en-US" sz="1500" kern="1200" dirty="0" smtClean="0">
                        <a:solidFill>
                          <a:schemeClr val="dk1"/>
                        </a:solidFill>
                        <a:effectLst/>
                        <a:latin typeface="+mn-lt"/>
                        <a:ea typeface="+mn-ea"/>
                        <a:cs typeface="+mn-cs"/>
                      </a:endParaRPr>
                    </a:p>
                    <a:p>
                      <a:r>
                        <a:rPr lang="vi-VN" sz="1500" kern="1200" dirty="0" smtClean="0">
                          <a:solidFill>
                            <a:schemeClr val="dk1"/>
                          </a:solidFill>
                          <a:effectLst/>
                          <a:latin typeface="+mn-lt"/>
                          <a:ea typeface="+mn-ea"/>
                          <a:cs typeface="+mn-cs"/>
                        </a:rPr>
                        <a:t>TCVN 9900-11- 2:2013</a:t>
                      </a:r>
                      <a:endParaRPr lang="en-US" sz="1500" kern="1200" dirty="0" smtClean="0">
                        <a:solidFill>
                          <a:schemeClr val="dk1"/>
                        </a:solidFill>
                        <a:effectLst/>
                        <a:latin typeface="+mn-lt"/>
                        <a:ea typeface="+mn-ea"/>
                        <a:cs typeface="+mn-cs"/>
                      </a:endParaRPr>
                    </a:p>
                    <a:p>
                      <a:r>
                        <a:rPr lang="vi-VN" sz="1500" kern="1200" dirty="0" smtClean="0">
                          <a:solidFill>
                            <a:schemeClr val="dk1"/>
                          </a:solidFill>
                          <a:effectLst/>
                          <a:latin typeface="+mn-lt"/>
                          <a:ea typeface="+mn-ea"/>
                          <a:cs typeface="+mn-cs"/>
                        </a:rPr>
                        <a:t>(IEC 60695-11- 2:2003)</a:t>
                      </a:r>
                      <a:endParaRPr lang="en-US" sz="15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941047162"/>
                  </a:ext>
                </a:extLst>
              </a:tr>
              <a:tr h="2925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kern="1200" dirty="0" smtClean="0">
                          <a:solidFill>
                            <a:srgbClr val="FF0000"/>
                          </a:solidFill>
                          <a:effectLst/>
                          <a:latin typeface="Arial" panose="020B0604020202020204" pitchFamily="34" charset="0"/>
                          <a:ea typeface="+mn-ea"/>
                          <a:cs typeface="Arial" panose="020B0604020202020204" pitchFamily="34" charset="0"/>
                        </a:rPr>
                        <a:t>2. </a:t>
                      </a:r>
                      <a:r>
                        <a:rPr lang="vi-VN" sz="1500" b="1" kern="1200" dirty="0" smtClean="0">
                          <a:solidFill>
                            <a:srgbClr val="FF0000"/>
                          </a:solidFill>
                          <a:effectLst/>
                          <a:latin typeface="Arial" panose="020B0604020202020204" pitchFamily="34" charset="0"/>
                          <a:ea typeface="+mn-ea"/>
                          <a:cs typeface="Arial" panose="020B0604020202020204" pitchFamily="34" charset="0"/>
                        </a:rPr>
                        <a:t>Ống và phụ tùng (phụ kiện ghép nối) dùng để bảo vệ và lắp đặt dây dẫn điện trong nhà</a:t>
                      </a:r>
                      <a:endParaRPr lang="en-US" sz="15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500" kern="1200" dirty="0" smtClean="0">
                          <a:solidFill>
                            <a:schemeClr val="dk1"/>
                          </a:solidFill>
                          <a:effectLst/>
                          <a:latin typeface="+mn-lt"/>
                          <a:ea typeface="+mn-ea"/>
                          <a:cs typeface="+mn-cs"/>
                        </a:rPr>
                        <a:t>Khả năng chống cháy lan</a:t>
                      </a:r>
                      <a:endParaRPr lang="en-US" sz="15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Không</a:t>
                      </a:r>
                      <a:r>
                        <a:rPr lang="en-US" sz="15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5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có</a:t>
                      </a:r>
                      <a:endParaRPr lang="en-US"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r>
                        <a:rPr lang="vi-VN" sz="1500" kern="1200" dirty="0" smtClean="0">
                          <a:solidFill>
                            <a:schemeClr val="dk1"/>
                          </a:solidFill>
                          <a:effectLst/>
                          <a:latin typeface="+mn-lt"/>
                          <a:ea typeface="+mn-ea"/>
                          <a:cs typeface="+mn-cs"/>
                        </a:rPr>
                        <a:t>TCVN 9900-2-11:2013</a:t>
                      </a:r>
                      <a:endParaRPr lang="en-US" sz="1500" kern="1200" dirty="0" smtClean="0">
                        <a:solidFill>
                          <a:schemeClr val="dk1"/>
                        </a:solidFill>
                        <a:effectLst/>
                        <a:latin typeface="+mn-lt"/>
                        <a:ea typeface="+mn-ea"/>
                        <a:cs typeface="+mn-cs"/>
                      </a:endParaRPr>
                    </a:p>
                    <a:p>
                      <a:r>
                        <a:rPr lang="vi-VN" sz="1500" kern="1200" dirty="0" smtClean="0">
                          <a:solidFill>
                            <a:schemeClr val="dk1"/>
                          </a:solidFill>
                          <a:effectLst/>
                          <a:latin typeface="+mn-lt"/>
                          <a:ea typeface="+mn-ea"/>
                          <a:cs typeface="+mn-cs"/>
                        </a:rPr>
                        <a:t>(IEC 60695-2-11:2000)</a:t>
                      </a:r>
                      <a:endParaRPr lang="en-US" sz="1500" kern="1200" dirty="0" smtClean="0">
                        <a:solidFill>
                          <a:schemeClr val="dk1"/>
                        </a:solidFill>
                        <a:effectLst/>
                        <a:latin typeface="+mn-lt"/>
                        <a:ea typeface="+mn-ea"/>
                        <a:cs typeface="+mn-cs"/>
                      </a:endParaRPr>
                    </a:p>
                    <a:p>
                      <a:r>
                        <a:rPr lang="vi-VN" sz="1500" kern="1200" dirty="0" smtClean="0">
                          <a:solidFill>
                            <a:schemeClr val="dk1"/>
                          </a:solidFill>
                          <a:effectLst/>
                          <a:latin typeface="+mn-lt"/>
                          <a:ea typeface="+mn-ea"/>
                          <a:cs typeface="+mn-cs"/>
                        </a:rPr>
                        <a:t>TCVN 9900-11- 2:2013</a:t>
                      </a:r>
                      <a:endParaRPr lang="en-US" sz="1500" kern="1200" dirty="0" smtClean="0">
                        <a:solidFill>
                          <a:schemeClr val="dk1"/>
                        </a:solidFill>
                        <a:effectLst/>
                        <a:latin typeface="+mn-lt"/>
                        <a:ea typeface="+mn-ea"/>
                        <a:cs typeface="+mn-cs"/>
                      </a:endParaRPr>
                    </a:p>
                    <a:p>
                      <a:r>
                        <a:rPr lang="vi-VN" sz="1500" kern="1200" dirty="0" smtClean="0">
                          <a:solidFill>
                            <a:schemeClr val="dk1"/>
                          </a:solidFill>
                          <a:effectLst/>
                          <a:latin typeface="+mn-lt"/>
                          <a:ea typeface="+mn-ea"/>
                          <a:cs typeface="+mn-cs"/>
                        </a:rPr>
                        <a:t>(IEC 60695-11- 2:2003)</a:t>
                      </a:r>
                      <a:endParaRPr lang="en-US" sz="1500" dirty="0">
                        <a:solidFill>
                          <a:srgbClr val="FF0000"/>
                        </a:solidFill>
                        <a:latin typeface="Arial" panose="020B0604020202020204" pitchFamily="34" charset="0"/>
                        <a:cs typeface="Arial" panose="020B0604020202020204" pitchFamily="34" charset="0"/>
                      </a:endParaRPr>
                    </a:p>
                  </a:txBody>
                  <a:tcPr marL="66583" marR="66583" marT="0" marB="0" anchor="ctr"/>
                </a:tc>
                <a:extLst>
                  <a:ext uri="{0D108BD9-81ED-4DB2-BD59-A6C34878D82A}">
                    <a16:rowId xmlns:a16="http://schemas.microsoft.com/office/drawing/2014/main" val="1428299482"/>
                  </a:ext>
                </a:extLst>
              </a:tr>
            </a:tbl>
          </a:graphicData>
        </a:graphic>
      </p:graphicFrame>
    </p:spTree>
    <p:extLst>
      <p:ext uri="{BB962C8B-B14F-4D97-AF65-F5344CB8AC3E}">
        <p14:creationId xmlns:p14="http://schemas.microsoft.com/office/powerpoint/2010/main" val="42147085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10" name="Right Arrow 9"/>
          <p:cNvSpPr/>
          <p:nvPr/>
        </p:nvSpPr>
        <p:spPr>
          <a:xfrm>
            <a:off x="266700" y="2775360"/>
            <a:ext cx="2514600" cy="838200"/>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2" name="TextBox 11"/>
          <p:cNvSpPr txBox="1"/>
          <p:nvPr/>
        </p:nvSpPr>
        <p:spPr>
          <a:xfrm>
            <a:off x="251367" y="2318054"/>
            <a:ext cx="1996533" cy="36933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dirty="0" err="1" smtClean="0"/>
              <a:t>Sản</a:t>
            </a:r>
            <a:r>
              <a:rPr lang="en-US" dirty="0" smtClean="0"/>
              <a:t> </a:t>
            </a:r>
            <a:r>
              <a:rPr lang="en-US" dirty="0" err="1" smtClean="0"/>
              <a:t>phẩm</a:t>
            </a:r>
            <a:r>
              <a:rPr lang="en-US" dirty="0" smtClean="0"/>
              <a:t> </a:t>
            </a:r>
            <a:r>
              <a:rPr lang="en-US" dirty="0" err="1"/>
              <a:t>bổ</a:t>
            </a:r>
            <a:r>
              <a:rPr lang="en-US" dirty="0"/>
              <a:t> sung</a:t>
            </a:r>
          </a:p>
        </p:txBody>
      </p:sp>
      <p:graphicFrame>
        <p:nvGraphicFramePr>
          <p:cNvPr id="15" name="Table 14"/>
          <p:cNvGraphicFramePr>
            <a:graphicFrameLocks noGrp="1"/>
          </p:cNvGraphicFramePr>
          <p:nvPr>
            <p:extLst>
              <p:ext uri="{D42A27DB-BD31-4B8C-83A1-F6EECF244321}">
                <p14:modId xmlns:p14="http://schemas.microsoft.com/office/powerpoint/2010/main" val="2908527090"/>
              </p:ext>
            </p:extLst>
          </p:nvPr>
        </p:nvGraphicFramePr>
        <p:xfrm>
          <a:off x="2819400" y="1405354"/>
          <a:ext cx="6210300" cy="4968240"/>
        </p:xfrm>
        <a:graphic>
          <a:graphicData uri="http://schemas.openxmlformats.org/drawingml/2006/table">
            <a:tbl>
              <a:tblPr firstRow="1" bandRow="1">
                <a:tableStyleId>{8799B23B-EC83-4686-B30A-512413B5E67A}</a:tableStyleId>
              </a:tblPr>
              <a:tblGrid>
                <a:gridCol w="3200400">
                  <a:extLst>
                    <a:ext uri="{9D8B030D-6E8A-4147-A177-3AD203B41FA5}">
                      <a16:colId xmlns:a16="http://schemas.microsoft.com/office/drawing/2014/main" val="3281722832"/>
                    </a:ext>
                  </a:extLst>
                </a:gridCol>
                <a:gridCol w="3009900">
                  <a:extLst>
                    <a:ext uri="{9D8B030D-6E8A-4147-A177-3AD203B41FA5}">
                      <a16:colId xmlns:a16="http://schemas.microsoft.com/office/drawing/2014/main" val="4184745846"/>
                    </a:ext>
                  </a:extLst>
                </a:gridCol>
              </a:tblGrid>
              <a:tr h="3928646">
                <a:tc>
                  <a:txBody>
                    <a:bodyPr/>
                    <a:lstStyle/>
                    <a:p>
                      <a:pPr marL="342900" indent="-342900">
                        <a:buAutoNum type="arabicPeriod"/>
                      </a:pPr>
                      <a:r>
                        <a:rPr lang="nl-BE" sz="1600" b="0" dirty="0" smtClean="0">
                          <a:latin typeface="Arial" panose="020B0604020202020204" pitchFamily="34" charset="0"/>
                          <a:cs typeface="Arial" panose="020B0604020202020204" pitchFamily="34" charset="0"/>
                        </a:rPr>
                        <a:t>Gạch bê tông tự chèn</a:t>
                      </a:r>
                    </a:p>
                    <a:p>
                      <a:pPr marL="342900" indent="-342900">
                        <a:buAutoNum type="arabicPeriod"/>
                      </a:pPr>
                      <a:r>
                        <a:rPr lang="en-US" sz="1600" b="0" dirty="0" err="1" smtClean="0">
                          <a:latin typeface="Arial" panose="020B0604020202020204" pitchFamily="34" charset="0"/>
                          <a:cs typeface="Arial" panose="020B0604020202020204" pitchFamily="34" charset="0"/>
                        </a:rPr>
                        <a:t>Tấm</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tường</a:t>
                      </a:r>
                      <a:r>
                        <a:rPr lang="en-US" sz="1600" b="0" dirty="0" smtClean="0">
                          <a:latin typeface="Arial" panose="020B0604020202020204" pitchFamily="34" charset="0"/>
                          <a:cs typeface="Arial" panose="020B0604020202020204" pitchFamily="34" charset="0"/>
                        </a:rPr>
                        <a:t>:</a:t>
                      </a:r>
                    </a:p>
                    <a:p>
                      <a:pPr marL="285750" indent="-285750">
                        <a:buFontTx/>
                        <a:buChar char="-"/>
                      </a:pPr>
                      <a:r>
                        <a:rPr lang="en-US" sz="1600" b="0" dirty="0" err="1" smtClean="0">
                          <a:latin typeface="Arial" panose="020B0604020202020204" pitchFamily="34" charset="0"/>
                          <a:cs typeface="Arial" panose="020B0604020202020204" pitchFamily="34" charset="0"/>
                        </a:rPr>
                        <a:t>Nhẹ</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ba</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lớp</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xen</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kẹp</a:t>
                      </a:r>
                      <a:r>
                        <a:rPr lang="en-US" sz="1600" b="0" dirty="0" smtClean="0">
                          <a:latin typeface="Arial" panose="020B0604020202020204" pitchFamily="34" charset="0"/>
                          <a:cs typeface="Arial" panose="020B0604020202020204" pitchFamily="34" charset="0"/>
                        </a:rPr>
                        <a:t> </a:t>
                      </a:r>
                    </a:p>
                    <a:p>
                      <a:pPr marL="285750" indent="-285750">
                        <a:buFontTx/>
                        <a:buChar char="-"/>
                      </a:pPr>
                      <a:r>
                        <a:rPr lang="en-US" sz="1600" b="0" dirty="0" err="1" smtClean="0">
                          <a:latin typeface="Arial" panose="020B0604020202020204" pitchFamily="34" charset="0"/>
                          <a:cs typeface="Arial" panose="020B0604020202020204" pitchFamily="34" charset="0"/>
                        </a:rPr>
                        <a:t>Bê</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tông</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khí</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chưng</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áp</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cốt</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thép</a:t>
                      </a:r>
                      <a:endParaRPr lang="en-US" sz="1600" b="0" dirty="0" smtClean="0">
                        <a:latin typeface="Arial" panose="020B0604020202020204" pitchFamily="34" charset="0"/>
                        <a:cs typeface="Arial" panose="020B0604020202020204" pitchFamily="34" charset="0"/>
                      </a:endParaRPr>
                    </a:p>
                    <a:p>
                      <a:r>
                        <a:rPr lang="en-US" sz="1600" b="0" dirty="0" smtClean="0">
                          <a:latin typeface="Arial" panose="020B0604020202020204" pitchFamily="34" charset="0"/>
                          <a:cs typeface="Arial" panose="020B0604020202020204" pitchFamily="34" charset="0"/>
                        </a:rPr>
                        <a:t>3. </a:t>
                      </a:r>
                      <a:r>
                        <a:rPr lang="en-US" sz="1600" b="0" dirty="0" err="1" smtClean="0">
                          <a:latin typeface="Arial" panose="020B0604020202020204" pitchFamily="34" charset="0"/>
                          <a:cs typeface="Arial" panose="020B0604020202020204" pitchFamily="34" charset="0"/>
                        </a:rPr>
                        <a:t>Ngói</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lợp</a:t>
                      </a:r>
                      <a:r>
                        <a:rPr lang="en-US" sz="1600" b="0" dirty="0" smtClean="0">
                          <a:latin typeface="Arial" panose="020B0604020202020204" pitchFamily="34" charset="0"/>
                          <a:cs typeface="Arial" panose="020B0604020202020204" pitchFamily="34" charset="0"/>
                        </a:rPr>
                        <a:t>:</a:t>
                      </a:r>
                    </a:p>
                    <a:p>
                      <a:pPr marL="285750" indent="-285750">
                        <a:buFontTx/>
                        <a:buChar char="-"/>
                      </a:pPr>
                      <a:r>
                        <a:rPr lang="en-US" sz="1600" b="0" dirty="0" err="1" smtClean="0">
                          <a:latin typeface="Arial" panose="020B0604020202020204" pitchFamily="34" charset="0"/>
                          <a:cs typeface="Arial" panose="020B0604020202020204" pitchFamily="34" charset="0"/>
                        </a:rPr>
                        <a:t>Ngói</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đất</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sét</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nung</a:t>
                      </a:r>
                      <a:r>
                        <a:rPr lang="en-US" sz="1600" b="0" dirty="0" smtClean="0">
                          <a:latin typeface="Arial" panose="020B0604020202020204" pitchFamily="34" charset="0"/>
                          <a:cs typeface="Arial" panose="020B0604020202020204" pitchFamily="34" charset="0"/>
                        </a:rPr>
                        <a:t> </a:t>
                      </a:r>
                    </a:p>
                    <a:p>
                      <a:pPr marL="285750" indent="-285750">
                        <a:buFontTx/>
                        <a:buChar char="-"/>
                      </a:pPr>
                      <a:r>
                        <a:rPr lang="en-US" sz="1600" b="0" dirty="0" err="1" smtClean="0">
                          <a:latin typeface="Arial" panose="020B0604020202020204" pitchFamily="34" charset="0"/>
                          <a:cs typeface="Arial" panose="020B0604020202020204" pitchFamily="34" charset="0"/>
                        </a:rPr>
                        <a:t>Ngói</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gốm</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tráng</a:t>
                      </a:r>
                      <a:r>
                        <a:rPr lang="en-US" sz="1600" b="0" dirty="0" smtClean="0">
                          <a:latin typeface="Arial" panose="020B0604020202020204" pitchFamily="34" charset="0"/>
                          <a:cs typeface="Arial" panose="020B0604020202020204" pitchFamily="34" charset="0"/>
                        </a:rPr>
                        <a:t> men</a:t>
                      </a:r>
                    </a:p>
                    <a:p>
                      <a:pPr marL="285750" indent="-285750">
                        <a:buFontTx/>
                        <a:buChar char="-"/>
                      </a:pPr>
                      <a:r>
                        <a:rPr lang="en-US" sz="1600" b="0" dirty="0" err="1" smtClean="0">
                          <a:latin typeface="Arial" panose="020B0604020202020204" pitchFamily="34" charset="0"/>
                          <a:cs typeface="Arial" panose="020B0604020202020204" pitchFamily="34" charset="0"/>
                        </a:rPr>
                        <a:t>Ngói</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bê</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tông</a:t>
                      </a:r>
                      <a:endParaRPr lang="en-US" sz="1600" b="0" dirty="0" smtClean="0">
                        <a:latin typeface="Arial" panose="020B0604020202020204" pitchFamily="34" charset="0"/>
                        <a:cs typeface="Arial" panose="020B0604020202020204" pitchFamily="34" charset="0"/>
                      </a:endParaRPr>
                    </a:p>
                    <a:p>
                      <a:r>
                        <a:rPr lang="en-US" sz="1600" b="0" dirty="0" smtClean="0">
                          <a:latin typeface="Arial" panose="020B0604020202020204" pitchFamily="34" charset="0"/>
                          <a:cs typeface="Arial" panose="020B0604020202020204" pitchFamily="34" charset="0"/>
                        </a:rPr>
                        <a:t>4. </a:t>
                      </a:r>
                      <a:r>
                        <a:rPr lang="en-US" sz="1600" b="0" dirty="0" err="1" smtClean="0">
                          <a:latin typeface="Arial" panose="020B0604020202020204" pitchFamily="34" charset="0"/>
                          <a:cs typeface="Arial" panose="020B0604020202020204" pitchFamily="34" charset="0"/>
                        </a:rPr>
                        <a:t>Thiết</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bị</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vệ</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sinh</a:t>
                      </a:r>
                      <a:r>
                        <a:rPr lang="en-US" sz="1600" b="0" dirty="0" smtClean="0">
                          <a:latin typeface="Arial" panose="020B0604020202020204" pitchFamily="34" charset="0"/>
                          <a:cs typeface="Arial" panose="020B0604020202020204" pitchFamily="34" charset="0"/>
                        </a:rPr>
                        <a:t>:</a:t>
                      </a:r>
                    </a:p>
                    <a:p>
                      <a:pPr marL="285750" indent="-285750">
                        <a:buFontTx/>
                        <a:buChar char="-"/>
                      </a:pPr>
                      <a:r>
                        <a:rPr lang="en-US" sz="1600" b="0" dirty="0" err="1" smtClean="0">
                          <a:latin typeface="Arial" panose="020B0604020202020204" pitchFamily="34" charset="0"/>
                          <a:cs typeface="Arial" panose="020B0604020202020204" pitchFamily="34" charset="0"/>
                        </a:rPr>
                        <a:t>Chậu</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rửa</a:t>
                      </a:r>
                      <a:endParaRPr lang="en-US" sz="1600" b="0" dirty="0" smtClean="0">
                        <a:latin typeface="Arial" panose="020B0604020202020204" pitchFamily="34" charset="0"/>
                        <a:cs typeface="Arial" panose="020B0604020202020204" pitchFamily="34" charset="0"/>
                      </a:endParaRPr>
                    </a:p>
                    <a:p>
                      <a:pPr marL="285750" indent="-285750">
                        <a:buFontTx/>
                        <a:buChar char="-"/>
                      </a:pPr>
                      <a:r>
                        <a:rPr lang="en-US" sz="1600" b="0" dirty="0" err="1" smtClean="0">
                          <a:latin typeface="Arial" panose="020B0604020202020204" pitchFamily="34" charset="0"/>
                          <a:cs typeface="Arial" panose="020B0604020202020204" pitchFamily="34" charset="0"/>
                        </a:rPr>
                        <a:t>Bồn</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Tiểu</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nam</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treo</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tường</a:t>
                      </a:r>
                      <a:endParaRPr lang="en-US" sz="1600" b="0" dirty="0" smtClean="0">
                        <a:latin typeface="Arial" panose="020B0604020202020204" pitchFamily="34" charset="0"/>
                        <a:cs typeface="Arial" panose="020B0604020202020204" pitchFamily="34" charset="0"/>
                      </a:endParaRPr>
                    </a:p>
                    <a:p>
                      <a:pPr marL="285750" indent="-285750">
                        <a:buFontTx/>
                        <a:buChar char="-"/>
                      </a:pPr>
                      <a:r>
                        <a:rPr lang="en-US" sz="1600" b="0" dirty="0" err="1" smtClean="0">
                          <a:latin typeface="Arial" panose="020B0604020202020204" pitchFamily="34" charset="0"/>
                          <a:cs typeface="Arial" panose="020B0604020202020204" pitchFamily="34" charset="0"/>
                        </a:rPr>
                        <a:t>Bồn</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Tiểu</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nữ</a:t>
                      </a:r>
                      <a:endParaRPr lang="en-US" sz="1600" b="0" dirty="0" smtClean="0">
                        <a:latin typeface="Arial" panose="020B0604020202020204" pitchFamily="34" charset="0"/>
                        <a:cs typeface="Arial" panose="020B0604020202020204" pitchFamily="34" charset="0"/>
                      </a:endParaRPr>
                    </a:p>
                    <a:p>
                      <a:pPr marL="285750" indent="-285750">
                        <a:buFontTx/>
                        <a:buChar char="-"/>
                      </a:pPr>
                      <a:r>
                        <a:rPr lang="en-US" sz="1600" b="0" dirty="0" err="1" smtClean="0">
                          <a:latin typeface="Arial" panose="020B0604020202020204" pitchFamily="34" charset="0"/>
                          <a:cs typeface="Arial" panose="020B0604020202020204" pitchFamily="34" charset="0"/>
                        </a:rPr>
                        <a:t>Bệ</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xí</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bệt</a:t>
                      </a:r>
                      <a:r>
                        <a:rPr lang="en-US" sz="1600" b="0" dirty="0" smtClean="0">
                          <a:latin typeface="Arial" panose="020B0604020202020204" pitchFamily="34" charset="0"/>
                          <a:cs typeface="Arial" panose="020B0604020202020204" pitchFamily="34" charset="0"/>
                        </a:rPr>
                        <a:t> </a:t>
                      </a:r>
                    </a:p>
                    <a:p>
                      <a:r>
                        <a:rPr lang="en-US" sz="1600" b="0" dirty="0" smtClean="0">
                          <a:latin typeface="Arial" panose="020B0604020202020204" pitchFamily="34" charset="0"/>
                          <a:cs typeface="Arial" panose="020B0604020202020204" pitchFamily="34" charset="0"/>
                        </a:rPr>
                        <a:t>5. </a:t>
                      </a:r>
                      <a:r>
                        <a:rPr lang="en-US" sz="1600" b="0" dirty="0" err="1" smtClean="0">
                          <a:latin typeface="Arial" panose="020B0604020202020204" pitchFamily="34" charset="0"/>
                          <a:cs typeface="Arial" panose="020B0604020202020204" pitchFamily="34" charset="0"/>
                        </a:rPr>
                        <a:t>Kính</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Xây</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dựng</a:t>
                      </a:r>
                      <a:r>
                        <a:rPr lang="en-US" sz="1600" b="0" dirty="0" smtClean="0">
                          <a:latin typeface="Arial" panose="020B0604020202020204" pitchFamily="34" charset="0"/>
                          <a:cs typeface="Arial" panose="020B0604020202020204" pitchFamily="34" charset="0"/>
                        </a:rPr>
                        <a:t>:</a:t>
                      </a:r>
                    </a:p>
                    <a:p>
                      <a:pPr marL="285750" indent="-285750">
                        <a:buFontTx/>
                        <a:buChar char="-"/>
                      </a:pPr>
                      <a:r>
                        <a:rPr lang="en-US" sz="1600" b="0" dirty="0" err="1" smtClean="0">
                          <a:latin typeface="Arial" panose="020B0604020202020204" pitchFamily="34" charset="0"/>
                          <a:cs typeface="Arial" panose="020B0604020202020204" pitchFamily="34" charset="0"/>
                        </a:rPr>
                        <a:t>Kính</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màu</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hấp</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thụ</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nhiệt</a:t>
                      </a:r>
                      <a:endParaRPr lang="en-US" sz="1600" b="0" dirty="0" smtClean="0">
                        <a:latin typeface="Arial" panose="020B0604020202020204" pitchFamily="34" charset="0"/>
                        <a:cs typeface="Arial" panose="020B0604020202020204" pitchFamily="34" charset="0"/>
                      </a:endParaRPr>
                    </a:p>
                    <a:p>
                      <a:pPr marL="285750" indent="-285750">
                        <a:buFontTx/>
                        <a:buChar char="-"/>
                      </a:pPr>
                      <a:r>
                        <a:rPr lang="en-US" sz="1600" b="0" dirty="0" err="1" smtClean="0">
                          <a:latin typeface="Arial" panose="020B0604020202020204" pitchFamily="34" charset="0"/>
                          <a:cs typeface="Arial" panose="020B0604020202020204" pitchFamily="34" charset="0"/>
                        </a:rPr>
                        <a:t>Kính</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phủ</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phản</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quang</a:t>
                      </a:r>
                      <a:endParaRPr lang="en-US" sz="1600" b="0" dirty="0" smtClean="0">
                        <a:latin typeface="Arial" panose="020B0604020202020204" pitchFamily="34" charset="0"/>
                        <a:cs typeface="Arial" panose="020B0604020202020204" pitchFamily="34" charset="0"/>
                      </a:endParaRPr>
                    </a:p>
                    <a:p>
                      <a:pPr marL="285750" indent="-285750">
                        <a:buFontTx/>
                        <a:buChar char="-"/>
                      </a:pPr>
                      <a:r>
                        <a:rPr lang="en-US" sz="1600" b="0" dirty="0" err="1" smtClean="0">
                          <a:latin typeface="Arial" panose="020B0604020202020204" pitchFamily="34" charset="0"/>
                          <a:cs typeface="Arial" panose="020B0604020202020204" pitchFamily="34" charset="0"/>
                        </a:rPr>
                        <a:t>Kính</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phủ</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bức</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xạ</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thấp</a:t>
                      </a:r>
                      <a:r>
                        <a:rPr lang="en-US" sz="1600" b="0" dirty="0" smtClean="0">
                          <a:latin typeface="Arial" panose="020B0604020202020204" pitchFamily="34" charset="0"/>
                          <a:cs typeface="Arial" panose="020B0604020202020204" pitchFamily="34" charset="0"/>
                        </a:rPr>
                        <a:t> (Low E)</a:t>
                      </a:r>
                    </a:p>
                  </a:txBody>
                  <a:tcPr/>
                </a:tc>
                <a:tc>
                  <a:txBody>
                    <a:bodyPr/>
                    <a:lstStyle/>
                    <a:p>
                      <a:r>
                        <a:rPr lang="en-US" sz="1600" b="0" dirty="0" smtClean="0">
                          <a:latin typeface="Arial" panose="020B0604020202020204" pitchFamily="34" charset="0"/>
                          <a:cs typeface="Arial" panose="020B0604020202020204" pitchFamily="34" charset="0"/>
                        </a:rPr>
                        <a:t>6. </a:t>
                      </a:r>
                      <a:r>
                        <a:rPr lang="en-US" sz="1600" b="0" dirty="0" err="1" smtClean="0">
                          <a:latin typeface="Arial" panose="020B0604020202020204" pitchFamily="34" charset="0"/>
                          <a:cs typeface="Arial" panose="020B0604020202020204" pitchFamily="34" charset="0"/>
                        </a:rPr>
                        <a:t>Ván</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gỗ</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nhân</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tạo</a:t>
                      </a:r>
                      <a:r>
                        <a:rPr lang="en-US" sz="1600" b="0" dirty="0" smtClean="0">
                          <a:latin typeface="Arial" panose="020B0604020202020204" pitchFamily="34" charset="0"/>
                          <a:cs typeface="Arial" panose="020B0604020202020204" pitchFamily="34" charset="0"/>
                        </a:rPr>
                        <a:t>:</a:t>
                      </a:r>
                    </a:p>
                    <a:p>
                      <a:pPr marL="285750" indent="-285750">
                        <a:buFontTx/>
                        <a:buChar char="-"/>
                      </a:pPr>
                      <a:r>
                        <a:rPr lang="en-US" sz="1600" b="0" dirty="0" err="1" smtClean="0">
                          <a:latin typeface="Arial" panose="020B0604020202020204" pitchFamily="34" charset="0"/>
                          <a:cs typeface="Arial" panose="020B0604020202020204" pitchFamily="34" charset="0"/>
                        </a:rPr>
                        <a:t>Ván</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sợi</a:t>
                      </a:r>
                      <a:endParaRPr lang="en-US" sz="1600" b="0" dirty="0" smtClean="0">
                        <a:latin typeface="Arial" panose="020B0604020202020204" pitchFamily="34" charset="0"/>
                        <a:cs typeface="Arial" panose="020B0604020202020204" pitchFamily="34" charset="0"/>
                      </a:endParaRPr>
                    </a:p>
                    <a:p>
                      <a:pPr marL="285750" indent="-285750">
                        <a:buFontTx/>
                        <a:buChar char="-"/>
                      </a:pPr>
                      <a:r>
                        <a:rPr lang="en-US" sz="1600" b="0" dirty="0" err="1" smtClean="0">
                          <a:latin typeface="Arial" panose="020B0604020202020204" pitchFamily="34" charset="0"/>
                          <a:cs typeface="Arial" panose="020B0604020202020204" pitchFamily="34" charset="0"/>
                        </a:rPr>
                        <a:t>Ván</a:t>
                      </a:r>
                      <a:r>
                        <a:rPr lang="en-US" sz="1600" b="0" dirty="0" smtClean="0">
                          <a:latin typeface="Arial" panose="020B0604020202020204" pitchFamily="34" charset="0"/>
                          <a:cs typeface="Arial" panose="020B0604020202020204" pitchFamily="34" charset="0"/>
                        </a:rPr>
                        <a:t> </a:t>
                      </a:r>
                      <a:r>
                        <a:rPr lang="en-US" sz="1600" b="0" dirty="0" err="1" smtClean="0">
                          <a:latin typeface="Arial" panose="020B0604020202020204" pitchFamily="34" charset="0"/>
                          <a:cs typeface="Arial" panose="020B0604020202020204" pitchFamily="34" charset="0"/>
                        </a:rPr>
                        <a:t>dăm</a:t>
                      </a:r>
                      <a:endParaRPr lang="en-US" sz="1600" b="0" dirty="0" smtClean="0">
                        <a:latin typeface="Arial" panose="020B0604020202020204" pitchFamily="34" charset="0"/>
                        <a:cs typeface="Arial" panose="020B0604020202020204" pitchFamily="34" charset="0"/>
                      </a:endParaRPr>
                    </a:p>
                    <a:p>
                      <a:pPr marL="285750" indent="-285750">
                        <a:buFontTx/>
                        <a:buChar char="-"/>
                      </a:pPr>
                      <a:r>
                        <a:rPr lang="vi-VN" sz="1600" b="0" dirty="0" smtClean="0">
                          <a:latin typeface="Arial" panose="020B0604020202020204" pitchFamily="34" charset="0"/>
                          <a:cs typeface="Arial" panose="020B0604020202020204" pitchFamily="34" charset="0"/>
                        </a:rPr>
                        <a:t>Ván ghép từ thanh dày và ván ghép từ thanh trung bình</a:t>
                      </a:r>
                      <a:endParaRPr lang="en-US" sz="1600" b="0" dirty="0" smtClean="0">
                        <a:latin typeface="Arial" panose="020B0604020202020204" pitchFamily="34" charset="0"/>
                        <a:cs typeface="Arial" panose="020B0604020202020204" pitchFamily="34" charset="0"/>
                      </a:endParaRPr>
                    </a:p>
                    <a:p>
                      <a:r>
                        <a:rPr lang="en-US" sz="1600" b="0" dirty="0" smtClean="0">
                          <a:latin typeface="Arial" panose="020B0604020202020204" pitchFamily="34" charset="0"/>
                          <a:cs typeface="Arial" panose="020B0604020202020204" pitchFamily="34" charset="0"/>
                        </a:rPr>
                        <a:t>7.</a:t>
                      </a:r>
                      <a:r>
                        <a:rPr lang="en-US" sz="1600" b="0" baseline="0" dirty="0" smtClean="0">
                          <a:latin typeface="Arial" panose="020B0604020202020204" pitchFamily="34" charset="0"/>
                          <a:cs typeface="Arial" panose="020B0604020202020204" pitchFamily="34" charset="0"/>
                        </a:rPr>
                        <a:t> </a:t>
                      </a:r>
                      <a:r>
                        <a:rPr lang="vi-VN" sz="1600" b="0" baseline="0" dirty="0" smtClean="0">
                          <a:latin typeface="Arial" panose="020B0604020202020204" pitchFamily="34" charset="0"/>
                          <a:cs typeface="Arial" panose="020B0604020202020204" pitchFamily="34" charset="0"/>
                        </a:rPr>
                        <a:t>Ống và phụ tùng (phụ kiện ghép nối) bằng gang dẻo dùng cho các công trình dẫn nước</a:t>
                      </a:r>
                      <a:endParaRPr lang="en-US" sz="1600" b="0" baseline="0" dirty="0" smtClean="0">
                        <a:latin typeface="Arial" panose="020B0604020202020204" pitchFamily="34" charset="0"/>
                        <a:cs typeface="Arial" panose="020B0604020202020204" pitchFamily="34" charset="0"/>
                      </a:endParaRPr>
                    </a:p>
                    <a:p>
                      <a:r>
                        <a:rPr lang="en-US" sz="1600" b="0" baseline="0" dirty="0" smtClean="0">
                          <a:latin typeface="Arial" panose="020B0604020202020204" pitchFamily="34" charset="0"/>
                          <a:cs typeface="Arial" panose="020B0604020202020204" pitchFamily="34" charset="0"/>
                        </a:rPr>
                        <a:t>8. </a:t>
                      </a:r>
                      <a:r>
                        <a:rPr lang="en-US" sz="1600" b="0" kern="1200" dirty="0" err="1" smtClean="0">
                          <a:effectLst/>
                          <a:latin typeface="Arial" panose="020B0604020202020204" pitchFamily="34" charset="0"/>
                          <a:cs typeface="Arial" panose="020B0604020202020204" pitchFamily="34" charset="0"/>
                        </a:rPr>
                        <a:t>Hệ</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thống</a:t>
                      </a:r>
                      <a:r>
                        <a:rPr lang="en-US" sz="1600" b="0" kern="1200" dirty="0" smtClean="0">
                          <a:effectLst/>
                          <a:latin typeface="Arial" panose="020B0604020202020204" pitchFamily="34" charset="0"/>
                          <a:cs typeface="Arial" panose="020B0604020202020204" pitchFamily="34" charset="0"/>
                        </a:rPr>
                        <a:t> thang </a:t>
                      </a:r>
                      <a:r>
                        <a:rPr lang="en-US" sz="1600" b="0" kern="1200" dirty="0" err="1" smtClean="0">
                          <a:effectLst/>
                          <a:latin typeface="Arial" panose="020B0604020202020204" pitchFamily="34" charset="0"/>
                          <a:cs typeface="Arial" panose="020B0604020202020204" pitchFamily="34" charset="0"/>
                        </a:rPr>
                        <a:t>cáp</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và</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máng</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cáp</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bằng</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sắt</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hoặc</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thép</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sử</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dụng</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trong</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lắp</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đặt</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điện</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của</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công</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trình</a:t>
                      </a:r>
                      <a:endParaRPr lang="en-US" sz="1600" b="0" kern="1200" dirty="0" smtClean="0">
                        <a:effectLst/>
                        <a:latin typeface="Arial" panose="020B0604020202020204" pitchFamily="34" charset="0"/>
                        <a:cs typeface="Arial" panose="020B0604020202020204" pitchFamily="34" charset="0"/>
                      </a:endParaRPr>
                    </a:p>
                    <a:p>
                      <a:r>
                        <a:rPr lang="en-US" sz="1600" b="0" kern="1200" dirty="0" smtClean="0">
                          <a:effectLst/>
                          <a:latin typeface="Arial" panose="020B0604020202020204" pitchFamily="34" charset="0"/>
                          <a:cs typeface="Arial" panose="020B0604020202020204" pitchFamily="34" charset="0"/>
                        </a:rPr>
                        <a:t>9. </a:t>
                      </a:r>
                      <a:r>
                        <a:rPr lang="en-US" sz="1600" b="0" kern="1200" dirty="0" err="1" smtClean="0">
                          <a:effectLst/>
                          <a:latin typeface="Arial" panose="020B0604020202020204" pitchFamily="34" charset="0"/>
                          <a:cs typeface="Arial" panose="020B0604020202020204" pitchFamily="34" charset="0"/>
                        </a:rPr>
                        <a:t>Ống</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và</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phụ</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tùng</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phụ</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kiện</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ghép</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nối</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dùng</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để</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bảo</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vệ</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và</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lắp</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đặt</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dây</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dẫn</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điện</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trong</a:t>
                      </a:r>
                      <a:r>
                        <a:rPr lang="en-US" sz="1600" b="0" kern="1200" dirty="0" smtClean="0">
                          <a:effectLst/>
                          <a:latin typeface="Arial" panose="020B0604020202020204" pitchFamily="34" charset="0"/>
                          <a:cs typeface="Arial" panose="020B0604020202020204" pitchFamily="34" charset="0"/>
                        </a:rPr>
                        <a:t> </a:t>
                      </a:r>
                      <a:r>
                        <a:rPr lang="en-US" sz="1600" b="0" kern="1200" dirty="0" err="1" smtClean="0">
                          <a:effectLst/>
                          <a:latin typeface="Arial" panose="020B0604020202020204" pitchFamily="34" charset="0"/>
                          <a:cs typeface="Arial" panose="020B0604020202020204" pitchFamily="34" charset="0"/>
                        </a:rPr>
                        <a:t>nhà</a:t>
                      </a:r>
                      <a:endParaRPr lang="en-US" sz="1600" b="0" kern="1200" dirty="0" smtClean="0">
                        <a:effectLst/>
                        <a:latin typeface="Arial" panose="020B0604020202020204" pitchFamily="34" charset="0"/>
                        <a:cs typeface="Arial" panose="020B0604020202020204" pitchFamily="34" charset="0"/>
                      </a:endParaRPr>
                    </a:p>
                    <a:p>
                      <a:r>
                        <a:rPr lang="en-US" sz="1600" b="0" kern="1200" dirty="0" smtClean="0">
                          <a:effectLst/>
                          <a:latin typeface="Arial" panose="020B0604020202020204" pitchFamily="34" charset="0"/>
                          <a:cs typeface="Arial" panose="020B0604020202020204" pitchFamily="34" charset="0"/>
                        </a:rPr>
                        <a:t>10.</a:t>
                      </a:r>
                      <a:r>
                        <a:rPr lang="en-US" sz="1600" b="0" kern="1200" baseline="0" dirty="0" smtClean="0">
                          <a:effectLst/>
                          <a:latin typeface="Arial" panose="020B0604020202020204" pitchFamily="34" charset="0"/>
                          <a:cs typeface="Arial" panose="020B0604020202020204" pitchFamily="34" charset="0"/>
                        </a:rPr>
                        <a:t> </a:t>
                      </a:r>
                      <a:r>
                        <a:rPr lang="en-US" sz="1600" b="0" kern="1200" baseline="0" dirty="0" err="1" smtClean="0">
                          <a:effectLst/>
                          <a:latin typeface="Arial" panose="020B0604020202020204" pitchFamily="34" charset="0"/>
                          <a:cs typeface="Arial" panose="020B0604020202020204" pitchFamily="34" charset="0"/>
                        </a:rPr>
                        <a:t>Vật</a:t>
                      </a:r>
                      <a:r>
                        <a:rPr lang="en-US" sz="1600" b="0" kern="1200" baseline="0" dirty="0" smtClean="0">
                          <a:effectLst/>
                          <a:latin typeface="Arial" panose="020B0604020202020204" pitchFamily="34" charset="0"/>
                          <a:cs typeface="Arial" panose="020B0604020202020204" pitchFamily="34" charset="0"/>
                        </a:rPr>
                        <a:t> </a:t>
                      </a:r>
                      <a:r>
                        <a:rPr lang="en-US" sz="1600" b="0" kern="1200" baseline="0" dirty="0" err="1" smtClean="0">
                          <a:effectLst/>
                          <a:latin typeface="Arial" panose="020B0604020202020204" pitchFamily="34" charset="0"/>
                          <a:cs typeface="Arial" panose="020B0604020202020204" pitchFamily="34" charset="0"/>
                        </a:rPr>
                        <a:t>liệu</a:t>
                      </a:r>
                      <a:r>
                        <a:rPr lang="en-US" sz="1600" b="0" kern="1200" baseline="0" dirty="0" smtClean="0">
                          <a:effectLst/>
                          <a:latin typeface="Arial" panose="020B0604020202020204" pitchFamily="34" charset="0"/>
                          <a:cs typeface="Arial" panose="020B0604020202020204" pitchFamily="34" charset="0"/>
                        </a:rPr>
                        <a:t> </a:t>
                      </a:r>
                      <a:r>
                        <a:rPr lang="en-US" sz="1600" b="0" kern="1200" baseline="0" dirty="0" err="1" smtClean="0">
                          <a:effectLst/>
                          <a:latin typeface="Arial" panose="020B0604020202020204" pitchFamily="34" charset="0"/>
                          <a:cs typeface="Arial" panose="020B0604020202020204" pitchFamily="34" charset="0"/>
                        </a:rPr>
                        <a:t>trang</a:t>
                      </a:r>
                      <a:r>
                        <a:rPr lang="en-US" sz="1600" b="0" kern="1200" baseline="0" dirty="0" smtClean="0">
                          <a:effectLst/>
                          <a:latin typeface="Arial" panose="020B0604020202020204" pitchFamily="34" charset="0"/>
                          <a:cs typeface="Arial" panose="020B0604020202020204" pitchFamily="34" charset="0"/>
                        </a:rPr>
                        <a:t> </a:t>
                      </a:r>
                      <a:r>
                        <a:rPr lang="en-US" sz="1600" b="0" kern="1200" baseline="0" dirty="0" err="1" smtClean="0">
                          <a:effectLst/>
                          <a:latin typeface="Arial" panose="020B0604020202020204" pitchFamily="34" charset="0"/>
                          <a:cs typeface="Arial" panose="020B0604020202020204" pitchFamily="34" charset="0"/>
                        </a:rPr>
                        <a:t>trí</a:t>
                      </a:r>
                      <a:r>
                        <a:rPr lang="en-US" sz="1600" b="0" kern="1200" baseline="0" dirty="0" smtClean="0">
                          <a:effectLst/>
                          <a:latin typeface="Arial" panose="020B0604020202020204" pitchFamily="34" charset="0"/>
                          <a:cs typeface="Arial" panose="020B0604020202020204" pitchFamily="34" charset="0"/>
                        </a:rPr>
                        <a:t>: </a:t>
                      </a:r>
                      <a:r>
                        <a:rPr lang="vi-VN" sz="1600" b="0" i="0" kern="1200" dirty="0" smtClean="0">
                          <a:solidFill>
                            <a:schemeClr val="tx1"/>
                          </a:solidFill>
                          <a:effectLst/>
                          <a:latin typeface="+mn-lt"/>
                          <a:ea typeface="+mn-ea"/>
                          <a:cs typeface="+mn-cs"/>
                        </a:rPr>
                        <a:t>giấy dán tường thành phẩm, giấy dán tường vinyl và giấy dán tường nhựa</a:t>
                      </a:r>
                      <a:endParaRPr lang="en-US" sz="16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663856344"/>
                  </a:ext>
                </a:extLst>
              </a:tr>
            </a:tbl>
          </a:graphicData>
        </a:graphic>
      </p:graphicFrame>
    </p:spTree>
    <p:extLst>
      <p:ext uri="{BB962C8B-B14F-4D97-AF65-F5344CB8AC3E}">
        <p14:creationId xmlns:p14="http://schemas.microsoft.com/office/powerpoint/2010/main" val="2020431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10" name="Right Arrow 9"/>
          <p:cNvSpPr/>
          <p:nvPr/>
        </p:nvSpPr>
        <p:spPr>
          <a:xfrm>
            <a:off x="266700" y="2775360"/>
            <a:ext cx="2514600" cy="838200"/>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2" name="TextBox 11"/>
          <p:cNvSpPr txBox="1"/>
          <p:nvPr/>
        </p:nvSpPr>
        <p:spPr>
          <a:xfrm>
            <a:off x="251367" y="2318054"/>
            <a:ext cx="1996533" cy="36933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dirty="0" err="1" smtClean="0"/>
              <a:t>Sản</a:t>
            </a:r>
            <a:r>
              <a:rPr lang="en-US" dirty="0" smtClean="0"/>
              <a:t> </a:t>
            </a:r>
            <a:r>
              <a:rPr lang="en-US" dirty="0" err="1" smtClean="0"/>
              <a:t>phẩm</a:t>
            </a:r>
            <a:r>
              <a:rPr lang="en-US" dirty="0" smtClean="0"/>
              <a:t> </a:t>
            </a:r>
            <a:r>
              <a:rPr lang="en-US" dirty="0" err="1" smtClean="0"/>
              <a:t>lược</a:t>
            </a:r>
            <a:r>
              <a:rPr lang="en-US" dirty="0" smtClean="0"/>
              <a:t> </a:t>
            </a:r>
            <a:r>
              <a:rPr lang="en-US" dirty="0" err="1" smtClean="0"/>
              <a:t>bỏ</a:t>
            </a:r>
            <a:endParaRPr lang="en-US" dirty="0"/>
          </a:p>
        </p:txBody>
      </p:sp>
      <p:sp>
        <p:nvSpPr>
          <p:cNvPr id="7" name="Rounded Rectangle 6"/>
          <p:cNvSpPr/>
          <p:nvPr/>
        </p:nvSpPr>
        <p:spPr>
          <a:xfrm>
            <a:off x="3733800" y="1405354"/>
            <a:ext cx="4800600" cy="40386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L="342900" indent="-342900">
              <a:buAutoNum type="arabicPeriod"/>
            </a:pPr>
            <a:r>
              <a:rPr lang="vi-VN" dirty="0">
                <a:solidFill>
                  <a:schemeClr val="tx1"/>
                </a:solidFill>
              </a:rPr>
              <a:t>Xi măng poóc lăng </a:t>
            </a:r>
            <a:r>
              <a:rPr lang="en-US" dirty="0" err="1" smtClean="0">
                <a:solidFill>
                  <a:schemeClr val="tx1"/>
                </a:solidFill>
              </a:rPr>
              <a:t>hỗn</a:t>
            </a:r>
            <a:r>
              <a:rPr lang="en-US" dirty="0" smtClean="0">
                <a:solidFill>
                  <a:schemeClr val="tx1"/>
                </a:solidFill>
              </a:rPr>
              <a:t> </a:t>
            </a:r>
            <a:r>
              <a:rPr lang="en-US" dirty="0" err="1" smtClean="0">
                <a:solidFill>
                  <a:schemeClr val="tx1"/>
                </a:solidFill>
              </a:rPr>
              <a:t>hợp</a:t>
            </a:r>
            <a:r>
              <a:rPr lang="en-US" smtClean="0">
                <a:solidFill>
                  <a:schemeClr val="tx1"/>
                </a:solidFill>
              </a:rPr>
              <a:t> </a:t>
            </a:r>
            <a:r>
              <a:rPr lang="vi-VN" smtClean="0">
                <a:solidFill>
                  <a:schemeClr val="tx1"/>
                </a:solidFill>
              </a:rPr>
              <a:t>bền </a:t>
            </a:r>
            <a:r>
              <a:rPr lang="vi-VN" dirty="0">
                <a:solidFill>
                  <a:schemeClr val="tx1"/>
                </a:solidFill>
              </a:rPr>
              <a:t>sun phát</a:t>
            </a:r>
            <a:endParaRPr lang="en-US" dirty="0">
              <a:solidFill>
                <a:schemeClr val="tx1"/>
              </a:solidFill>
            </a:endParaRPr>
          </a:p>
          <a:p>
            <a:pPr marL="342900" indent="-342900">
              <a:buAutoNum type="arabicPeriod"/>
            </a:pPr>
            <a:r>
              <a:rPr lang="vi-VN" dirty="0">
                <a:solidFill>
                  <a:schemeClr val="tx1"/>
                </a:solidFill>
              </a:rPr>
              <a:t>Cốt liệu lớn (Đá dăm, sỏi và sỏi dăm) dùng cho bê tông và vữa</a:t>
            </a:r>
            <a:endParaRPr lang="en-US" dirty="0">
              <a:solidFill>
                <a:schemeClr val="tx1"/>
              </a:solidFill>
            </a:endParaRPr>
          </a:p>
          <a:p>
            <a:pPr marL="342900" indent="-342900">
              <a:buAutoNum type="arabicPeriod"/>
            </a:pPr>
            <a:r>
              <a:rPr lang="vi-VN" dirty="0">
                <a:solidFill>
                  <a:schemeClr val="tx1"/>
                </a:solidFill>
              </a:rPr>
              <a:t>Thanh định hình (profile) nhôm và hợp kim nhôm</a:t>
            </a:r>
            <a:endParaRPr lang="en-US" dirty="0">
              <a:solidFill>
                <a:schemeClr val="tx1"/>
              </a:solidFill>
            </a:endParaRPr>
          </a:p>
          <a:p>
            <a:pPr marL="342900" indent="-342900">
              <a:buAutoNum type="arabicPeriod"/>
            </a:pPr>
            <a:r>
              <a:rPr lang="vi-VN" dirty="0">
                <a:solidFill>
                  <a:schemeClr val="tx1"/>
                </a:solidFill>
              </a:rPr>
              <a:t>Thanh định hình (profile) poly (vinyl clorua) không hóa dẻo (PVC-U) dùng để chế tạo cửa sổ và cửa đi</a:t>
            </a:r>
            <a:endParaRPr lang="en-US" dirty="0">
              <a:solidFill>
                <a:schemeClr val="tx1"/>
              </a:solidFill>
            </a:endParaRPr>
          </a:p>
          <a:p>
            <a:pPr marL="342900" indent="-342900">
              <a:buAutoNum type="arabicPeriod"/>
            </a:pPr>
            <a:r>
              <a:rPr lang="en-US" dirty="0">
                <a:solidFill>
                  <a:schemeClr val="tx1"/>
                </a:solidFill>
              </a:rPr>
              <a:t>Ố</a:t>
            </a:r>
            <a:r>
              <a:rPr lang="vi-VN" dirty="0">
                <a:solidFill>
                  <a:schemeClr val="tx1"/>
                </a:solidFill>
              </a:rPr>
              <a:t>ng và phụ tùng bằng chất dẻo (PVC-U; PP; PE) th</a:t>
            </a:r>
            <a:r>
              <a:rPr lang="en-US" dirty="0">
                <a:solidFill>
                  <a:schemeClr val="tx1"/>
                </a:solidFill>
                <a:latin typeface="Arial" panose="020B0604020202020204" pitchFamily="34" charset="0"/>
                <a:cs typeface="Arial" panose="020B0604020202020204" pitchFamily="34" charset="0"/>
              </a:rPr>
              <a:t>à</a:t>
            </a:r>
            <a:r>
              <a:rPr lang="vi-VN" dirty="0">
                <a:solidFill>
                  <a:schemeClr val="tx1"/>
                </a:solidFill>
              </a:rPr>
              <a:t>nh kết cấu dùng cho mục đích thoát nước chôn ngầm trong điều ki</a:t>
            </a:r>
            <a:r>
              <a:rPr lang="en-US" dirty="0">
                <a:solidFill>
                  <a:schemeClr val="tx1"/>
                </a:solidFill>
              </a:rPr>
              <a:t>ệ</a:t>
            </a:r>
            <a:r>
              <a:rPr lang="vi-VN" dirty="0">
                <a:solidFill>
                  <a:schemeClr val="tx1"/>
                </a:solidFill>
              </a:rPr>
              <a:t>n không chịu áp</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0119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4" name="TextBox 3"/>
          <p:cNvSpPr txBox="1"/>
          <p:nvPr/>
        </p:nvSpPr>
        <p:spPr>
          <a:xfrm>
            <a:off x="762000" y="381000"/>
            <a:ext cx="6629400" cy="492443"/>
          </a:xfrm>
          <a:prstGeom prst="rect">
            <a:avLst/>
          </a:prstGeom>
          <a:noFill/>
        </p:spPr>
        <p:txBody>
          <a:bodyPr wrap="square" rtlCol="0">
            <a:spAutoFit/>
          </a:bodyPr>
          <a:lstStyle/>
          <a:p>
            <a:r>
              <a:rPr lang="en-US" sz="2600" dirty="0" smtClean="0">
                <a:latin typeface="Arial" pitchFamily="34" charset="0"/>
                <a:cs typeface="Arial" pitchFamily="34" charset="0"/>
              </a:rPr>
              <a:t>3. </a:t>
            </a:r>
            <a:r>
              <a:rPr lang="en-US" sz="2600" dirty="0" err="1" smtClean="0">
                <a:latin typeface="Arial" pitchFamily="34" charset="0"/>
                <a:cs typeface="Arial" pitchFamily="34" charset="0"/>
              </a:rPr>
              <a:t>Quy</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định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về</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quản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lý</a:t>
            </a:r>
            <a:r>
              <a:rPr lang="en-US" sz="2600" dirty="0" smtClean="0">
                <a:latin typeface="Arial" pitchFamily="34" charset="0"/>
                <a:cs typeface="Arial" pitchFamily="34" charset="0"/>
              </a:rPr>
              <a:t> </a:t>
            </a:r>
            <a:endParaRPr lang="en-US" sz="2600" dirty="0">
              <a:latin typeface="Arial" pitchFamily="34" charset="0"/>
              <a:cs typeface="Arial" pitchFamily="34" charset="0"/>
            </a:endParaRPr>
          </a:p>
        </p:txBody>
      </p:sp>
      <p:sp>
        <p:nvSpPr>
          <p:cNvPr id="6" name="TextBox 5"/>
          <p:cNvSpPr txBox="1"/>
          <p:nvPr/>
        </p:nvSpPr>
        <p:spPr>
          <a:xfrm>
            <a:off x="762000" y="1257960"/>
            <a:ext cx="7543800" cy="1477328"/>
          </a:xfrm>
          <a:prstGeom prst="rect">
            <a:avLst/>
          </a:prstGeom>
          <a:noFill/>
        </p:spPr>
        <p:txBody>
          <a:bodyPr wrap="square" rtlCol="0">
            <a:spAutoFit/>
          </a:bodyPr>
          <a:lstStyle/>
          <a:p>
            <a:r>
              <a:rPr lang="vi-VN" b="1" dirty="0">
                <a:latin typeface="Arial" pitchFamily="34" charset="0"/>
                <a:cs typeface="Arial" pitchFamily="34" charset="0"/>
              </a:rPr>
              <a:t>3.1. Quy định về chứng nhận hợp </a:t>
            </a:r>
            <a:r>
              <a:rPr lang="vi-VN" b="1" dirty="0" smtClean="0">
                <a:latin typeface="Arial" pitchFamily="34" charset="0"/>
                <a:cs typeface="Arial" pitchFamily="34" charset="0"/>
              </a:rPr>
              <a:t>quy</a:t>
            </a:r>
            <a:endParaRPr lang="en-US" b="1" dirty="0" smtClean="0">
              <a:latin typeface="Arial" pitchFamily="34" charset="0"/>
              <a:cs typeface="Arial" pitchFamily="34" charset="0"/>
            </a:endParaRPr>
          </a:p>
          <a:p>
            <a:r>
              <a:rPr lang="en-US" dirty="0" smtClean="0">
                <a:latin typeface="Arial" pitchFamily="34" charset="0"/>
                <a:cs typeface="Arial" pitchFamily="34" charset="0"/>
              </a:rPr>
              <a:t>C</a:t>
            </a:r>
            <a:r>
              <a:rPr lang="vi-VN" dirty="0" smtClean="0">
                <a:latin typeface="Arial" pitchFamily="34" charset="0"/>
                <a:cs typeface="Arial" pitchFamily="34" charset="0"/>
              </a:rPr>
              <a:t>h</a:t>
            </a:r>
            <a:r>
              <a:rPr lang="en-US" dirty="0" smtClean="0">
                <a:latin typeface="Arial" pitchFamily="34" charset="0"/>
                <a:cs typeface="Arial" pitchFamily="34" charset="0"/>
              </a:rPr>
              <a:t>ứ</a:t>
            </a:r>
            <a:r>
              <a:rPr lang="vi-VN" dirty="0" smtClean="0">
                <a:latin typeface="Arial" pitchFamily="34" charset="0"/>
                <a:cs typeface="Arial" pitchFamily="34" charset="0"/>
              </a:rPr>
              <a:t>ng nhận hợp quy</a:t>
            </a:r>
            <a:r>
              <a:rPr lang="en-US" dirty="0" smtClean="0">
                <a:latin typeface="Arial" pitchFamily="34" charset="0"/>
                <a:cs typeface="Arial" pitchFamily="34" charset="0"/>
              </a:rPr>
              <a:t> </a:t>
            </a:r>
            <a:r>
              <a:rPr lang="en-US" dirty="0" err="1" smtClean="0">
                <a:latin typeface="Arial" pitchFamily="34" charset="0"/>
                <a:cs typeface="Arial" pitchFamily="34" charset="0"/>
              </a:rPr>
              <a:t>theo</a:t>
            </a:r>
            <a:r>
              <a:rPr lang="en-US" dirty="0" smtClean="0">
                <a:latin typeface="Arial" pitchFamily="34" charset="0"/>
                <a:cs typeface="Arial" pitchFamily="34" charset="0"/>
              </a:rPr>
              <a:t> </a:t>
            </a:r>
            <a:r>
              <a:rPr lang="en-US" dirty="0" err="1" smtClean="0">
                <a:latin typeface="Arial" pitchFamily="34" charset="0"/>
                <a:cs typeface="Arial" pitchFamily="34" charset="0"/>
              </a:rPr>
              <a:t>các</a:t>
            </a:r>
            <a:r>
              <a:rPr lang="en-US" dirty="0" smtClean="0">
                <a:latin typeface="Arial" pitchFamily="34" charset="0"/>
                <a:cs typeface="Arial" pitchFamily="34" charset="0"/>
              </a:rPr>
              <a:t> </a:t>
            </a:r>
            <a:r>
              <a:rPr lang="en-US" dirty="0" err="1" smtClean="0">
                <a:latin typeface="Arial" pitchFamily="34" charset="0"/>
                <a:cs typeface="Arial" pitchFamily="34" charset="0"/>
              </a:rPr>
              <a:t>phương</a:t>
            </a:r>
            <a:r>
              <a:rPr lang="en-US" dirty="0" smtClean="0">
                <a:latin typeface="Arial" pitchFamily="34" charset="0"/>
                <a:cs typeface="Arial" pitchFamily="34" charset="0"/>
              </a:rPr>
              <a:t> </a:t>
            </a:r>
            <a:r>
              <a:rPr lang="en-US" dirty="0" err="1" smtClean="0">
                <a:latin typeface="Arial" pitchFamily="34" charset="0"/>
                <a:cs typeface="Arial" pitchFamily="34" charset="0"/>
              </a:rPr>
              <a:t>thức</a:t>
            </a:r>
            <a:r>
              <a:rPr lang="en-US" dirty="0" smtClean="0">
                <a:latin typeface="Arial" pitchFamily="34" charset="0"/>
                <a:cs typeface="Arial" pitchFamily="34" charset="0"/>
              </a:rPr>
              <a:t> (</a:t>
            </a:r>
            <a:r>
              <a:rPr lang="vi-VN" dirty="0" smtClean="0">
                <a:latin typeface="Arial" pitchFamily="34" charset="0"/>
                <a:cs typeface="Arial" pitchFamily="34" charset="0"/>
              </a:rPr>
              <a:t>quy định tại Thông tư s</a:t>
            </a:r>
            <a:r>
              <a:rPr lang="en-US" dirty="0" smtClean="0">
                <a:latin typeface="Arial" pitchFamily="34" charset="0"/>
                <a:cs typeface="Arial" pitchFamily="34" charset="0"/>
              </a:rPr>
              <a:t>ố</a:t>
            </a:r>
            <a:r>
              <a:rPr lang="vi-VN" dirty="0" smtClean="0">
                <a:latin typeface="Arial" pitchFamily="34" charset="0"/>
                <a:cs typeface="Arial" pitchFamily="34" charset="0"/>
              </a:rPr>
              <a:t> 28/2012/TT-BKHCN </a:t>
            </a:r>
            <a:r>
              <a:rPr lang="en-US" dirty="0" err="1" smtClean="0">
                <a:latin typeface="Arial" pitchFamily="34" charset="0"/>
                <a:cs typeface="Arial" pitchFamily="34" charset="0"/>
              </a:rPr>
              <a:t>và</a:t>
            </a:r>
            <a:r>
              <a:rPr lang="en-US" dirty="0" smtClean="0">
                <a:latin typeface="Arial" pitchFamily="34" charset="0"/>
                <a:cs typeface="Arial" pitchFamily="34" charset="0"/>
              </a:rPr>
              <a:t> </a:t>
            </a:r>
            <a:r>
              <a:rPr lang="vi-VN" dirty="0" smtClean="0">
                <a:latin typeface="Arial" pitchFamily="34" charset="0"/>
                <a:cs typeface="Arial" pitchFamily="34" charset="0"/>
              </a:rPr>
              <a:t>Thông tư số 02/2017</a:t>
            </a:r>
            <a:r>
              <a:rPr lang="en-US" dirty="0" smtClean="0">
                <a:latin typeface="Arial" pitchFamily="34" charset="0"/>
                <a:cs typeface="Arial" pitchFamily="34" charset="0"/>
              </a:rPr>
              <a:t>/T</a:t>
            </a:r>
            <a:r>
              <a:rPr lang="vi-VN" dirty="0" smtClean="0">
                <a:latin typeface="Arial" pitchFamily="34" charset="0"/>
                <a:cs typeface="Arial" pitchFamily="34" charset="0"/>
              </a:rPr>
              <a:t>T-BKHCN</a:t>
            </a:r>
            <a:r>
              <a:rPr lang="en-US" dirty="0" smtClean="0">
                <a:latin typeface="Arial" pitchFamily="34" charset="0"/>
                <a:cs typeface="Arial" pitchFamily="34" charset="0"/>
              </a:rPr>
              <a:t>): </a:t>
            </a:r>
          </a:p>
          <a:p>
            <a:endParaRPr lang="en-US" dirty="0">
              <a:latin typeface="Arial" pitchFamily="34" charset="0"/>
              <a:cs typeface="Arial" pitchFamily="34" charset="0"/>
            </a:endParaRPr>
          </a:p>
          <a:p>
            <a:endParaRPr lang="en-US" dirty="0" smtClean="0">
              <a:latin typeface="Arial" pitchFamily="34" charset="0"/>
              <a:cs typeface="Arial" pitchFamily="34" charset="0"/>
            </a:endParaRPr>
          </a:p>
        </p:txBody>
      </p:sp>
      <p:graphicFrame>
        <p:nvGraphicFramePr>
          <p:cNvPr id="9" name="Diagram 8"/>
          <p:cNvGraphicFramePr/>
          <p:nvPr>
            <p:extLst>
              <p:ext uri="{D42A27DB-BD31-4B8C-83A1-F6EECF244321}">
                <p14:modId xmlns:p14="http://schemas.microsoft.com/office/powerpoint/2010/main" val="2860195719"/>
              </p:ext>
            </p:extLst>
          </p:nvPr>
        </p:nvGraphicFramePr>
        <p:xfrm>
          <a:off x="713678" y="2311400"/>
          <a:ext cx="4953000" cy="332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rved Down Arrow 6"/>
          <p:cNvSpPr/>
          <p:nvPr/>
        </p:nvSpPr>
        <p:spPr>
          <a:xfrm>
            <a:off x="4162193" y="2168949"/>
            <a:ext cx="1170878" cy="418649"/>
          </a:xfrm>
          <a:prstGeom prst="curved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schemeClr val="tx1"/>
              </a:solidFill>
            </a:endParaRPr>
          </a:p>
        </p:txBody>
      </p:sp>
      <p:sp>
        <p:nvSpPr>
          <p:cNvPr id="8" name="Rounded Rectangle 7"/>
          <p:cNvSpPr/>
          <p:nvPr/>
        </p:nvSpPr>
        <p:spPr>
          <a:xfrm>
            <a:off x="4956717" y="2513355"/>
            <a:ext cx="4038600" cy="41179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1600" dirty="0" smtClean="0">
                <a:latin typeface="Arial" pitchFamily="34" charset="0"/>
                <a:cs typeface="Arial" pitchFamily="34" charset="0"/>
              </a:rPr>
              <a:t>- </a:t>
            </a:r>
            <a:r>
              <a:rPr lang="en-US" sz="1600" dirty="0" err="1" smtClean="0">
                <a:latin typeface="Arial" pitchFamily="34" charset="0"/>
                <a:cs typeface="Arial" pitchFamily="34" charset="0"/>
              </a:rPr>
              <a:t>Thử</a:t>
            </a:r>
            <a:r>
              <a:rPr lang="en-US" sz="1600" dirty="0" smtClean="0">
                <a:latin typeface="Arial" pitchFamily="34" charset="0"/>
                <a:cs typeface="Arial" pitchFamily="34" charset="0"/>
              </a:rPr>
              <a:t> </a:t>
            </a:r>
            <a:r>
              <a:rPr lang="en-US" sz="1600" dirty="0" err="1">
                <a:latin typeface="Arial" pitchFamily="34" charset="0"/>
                <a:cs typeface="Arial" pitchFamily="34" charset="0"/>
              </a:rPr>
              <a:t>nghiệm</a:t>
            </a:r>
            <a:r>
              <a:rPr lang="en-US" sz="1600" dirty="0">
                <a:latin typeface="Arial" pitchFamily="34" charset="0"/>
                <a:cs typeface="Arial" pitchFamily="34" charset="0"/>
              </a:rPr>
              <a:t> </a:t>
            </a:r>
            <a:r>
              <a:rPr lang="en-US" sz="1600" dirty="0" err="1">
                <a:latin typeface="Arial" pitchFamily="34" charset="0"/>
                <a:cs typeface="Arial" pitchFamily="34" charset="0"/>
              </a:rPr>
              <a:t>mẫu</a:t>
            </a:r>
            <a:r>
              <a:rPr lang="en-US" sz="1600" dirty="0">
                <a:latin typeface="Arial" pitchFamily="34" charset="0"/>
                <a:cs typeface="Arial" pitchFamily="34" charset="0"/>
              </a:rPr>
              <a:t> </a:t>
            </a:r>
            <a:r>
              <a:rPr lang="en-US" sz="1600" dirty="0" err="1">
                <a:latin typeface="Arial" pitchFamily="34" charset="0"/>
                <a:cs typeface="Arial" pitchFamily="34" charset="0"/>
              </a:rPr>
              <a:t>điển</a:t>
            </a:r>
            <a:r>
              <a:rPr lang="en-US" sz="1600" dirty="0">
                <a:latin typeface="Arial" pitchFamily="34" charset="0"/>
                <a:cs typeface="Arial" pitchFamily="34" charset="0"/>
              </a:rPr>
              <a:t> </a:t>
            </a:r>
            <a:r>
              <a:rPr lang="en-US" sz="1600" dirty="0" err="1" smtClean="0">
                <a:latin typeface="Arial" pitchFamily="34" charset="0"/>
                <a:cs typeface="Arial" pitchFamily="34" charset="0"/>
              </a:rPr>
              <a:t>hình</a:t>
            </a:r>
            <a:endParaRPr lang="en-US" sz="1600" dirty="0" smtClean="0">
              <a:latin typeface="Arial" pitchFamily="34" charset="0"/>
              <a:cs typeface="Arial" pitchFamily="34" charset="0"/>
            </a:endParaRPr>
          </a:p>
          <a:p>
            <a:r>
              <a:rPr lang="en-US" sz="1600" dirty="0" smtClean="0">
                <a:cs typeface="Arial" pitchFamily="34" charset="0"/>
              </a:rPr>
              <a:t>- </a:t>
            </a:r>
            <a:r>
              <a:rPr lang="vi-VN" sz="1600" dirty="0" smtClean="0">
                <a:cs typeface="Arial" pitchFamily="34" charset="0"/>
              </a:rPr>
              <a:t>Hiệu </a:t>
            </a:r>
            <a:r>
              <a:rPr lang="vi-VN" sz="1600" dirty="0">
                <a:cs typeface="Arial" pitchFamily="34" charset="0"/>
              </a:rPr>
              <a:t>lực của Giấy chứng nhận hợp quy không quá 01 năm. Giấy chứng nhận hợp quy chỉ có giá trị đối với kiểu, loại sản phẩm, hàng hóa được lấy mẫu thử nghiệm.</a:t>
            </a:r>
          </a:p>
          <a:p>
            <a:r>
              <a:rPr lang="en-US" sz="1600" dirty="0" smtClean="0">
                <a:cs typeface="Arial" pitchFamily="34" charset="0"/>
              </a:rPr>
              <a:t>- </a:t>
            </a:r>
            <a:r>
              <a:rPr lang="vi-VN" sz="1600" dirty="0" smtClean="0">
                <a:cs typeface="Arial" pitchFamily="34" charset="0"/>
              </a:rPr>
              <a:t>Hàng </a:t>
            </a:r>
            <a:r>
              <a:rPr lang="vi-VN" sz="1600" dirty="0">
                <a:cs typeface="Arial" pitchFamily="34" charset="0"/>
              </a:rPr>
              <a:t>hóa vật liệu xây dựng nhập khẩu áp dụng phương thức này khi:</a:t>
            </a:r>
          </a:p>
          <a:p>
            <a:r>
              <a:rPr lang="vi-VN" sz="1600" dirty="0">
                <a:cs typeface="Arial" pitchFamily="34" charset="0"/>
              </a:rPr>
              <a:t>+ Cơ sở sản xuất tại nước ngoài </a:t>
            </a:r>
            <a:r>
              <a:rPr lang="vi-VN" sz="1600" dirty="0">
                <a:solidFill>
                  <a:srgbClr val="FF0000"/>
                </a:solidFill>
                <a:cs typeface="Arial" pitchFamily="34" charset="0"/>
              </a:rPr>
              <a:t>đã được cấp chứng chỉ hệ thống quản lý chất lượng phù hợp tiêu chuẩn ISO 9001 </a:t>
            </a:r>
            <a:r>
              <a:rPr lang="vi-VN" sz="1600" dirty="0">
                <a:cs typeface="Arial" pitchFamily="34" charset="0"/>
              </a:rPr>
              <a:t>đối với lĩnh vực sản xuất sản phẩm vật liệu xây dựng này và chứng chỉ đang còn hiệu </a:t>
            </a:r>
            <a:r>
              <a:rPr lang="vi-VN" sz="1600" dirty="0" smtClean="0">
                <a:cs typeface="Arial" pitchFamily="34" charset="0"/>
              </a:rPr>
              <a:t>lực</a:t>
            </a:r>
            <a:endParaRPr lang="vi-VN" sz="1600" dirty="0">
              <a:cs typeface="Arial" pitchFamily="34" charset="0"/>
            </a:endParaRPr>
          </a:p>
        </p:txBody>
      </p:sp>
      <p:sp>
        <p:nvSpPr>
          <p:cNvPr id="10" name="Rounded Rectangle 9"/>
          <p:cNvSpPr/>
          <p:nvPr/>
        </p:nvSpPr>
        <p:spPr>
          <a:xfrm>
            <a:off x="762000" y="5819776"/>
            <a:ext cx="3771900" cy="81155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600" dirty="0" smtClean="0">
                <a:latin typeface="Arial" panose="020B0604020202020204" pitchFamily="34" charset="0"/>
                <a:cs typeface="Arial" panose="020B0604020202020204" pitchFamily="34" charset="0"/>
              </a:rPr>
              <a:t>QCVN 16:2019: </a:t>
            </a:r>
            <a:r>
              <a:rPr lang="en-US" sz="1600" dirty="0" err="1" smtClean="0">
                <a:solidFill>
                  <a:srgbClr val="FF0000"/>
                </a:solidFill>
                <a:latin typeface="Arial" panose="020B0604020202020204" pitchFamily="34" charset="0"/>
                <a:cs typeface="Arial" panose="020B0604020202020204" pitchFamily="34" charset="0"/>
              </a:rPr>
              <a:t>Đã</a:t>
            </a:r>
            <a:r>
              <a:rPr lang="en-US" sz="1600" dirty="0" smtClean="0">
                <a:solidFill>
                  <a:srgbClr val="FF0000"/>
                </a:solidFill>
                <a:latin typeface="Arial" panose="020B0604020202020204" pitchFamily="34" charset="0"/>
                <a:cs typeface="Arial" panose="020B0604020202020204" pitchFamily="34" charset="0"/>
              </a:rPr>
              <a:t> </a:t>
            </a:r>
            <a:r>
              <a:rPr lang="en-US" sz="1600" dirty="0" err="1" smtClean="0">
                <a:solidFill>
                  <a:srgbClr val="FF0000"/>
                </a:solidFill>
                <a:latin typeface="Arial" panose="020B0604020202020204" pitchFamily="34" charset="0"/>
                <a:cs typeface="Arial" panose="020B0604020202020204" pitchFamily="34" charset="0"/>
              </a:rPr>
              <a:t>xây</a:t>
            </a:r>
            <a:r>
              <a:rPr lang="en-US" sz="1600" dirty="0" smtClean="0">
                <a:solidFill>
                  <a:srgbClr val="FF0000"/>
                </a:solidFill>
                <a:latin typeface="Arial" panose="020B0604020202020204" pitchFamily="34" charset="0"/>
                <a:cs typeface="Arial" panose="020B0604020202020204" pitchFamily="34" charset="0"/>
              </a:rPr>
              <a:t> </a:t>
            </a:r>
            <a:r>
              <a:rPr lang="en-US" sz="1600" dirty="0" err="1" smtClean="0">
                <a:solidFill>
                  <a:srgbClr val="FF0000"/>
                </a:solidFill>
                <a:latin typeface="Arial" panose="020B0604020202020204" pitchFamily="34" charset="0"/>
                <a:cs typeface="Arial" panose="020B0604020202020204" pitchFamily="34" charset="0"/>
              </a:rPr>
              <a:t>dựng</a:t>
            </a:r>
            <a:r>
              <a:rPr lang="en-US" sz="1600" dirty="0" smtClean="0">
                <a:solidFill>
                  <a:srgbClr val="FF0000"/>
                </a:solidFill>
                <a:latin typeface="Arial" panose="020B0604020202020204" pitchFamily="34" charset="0"/>
                <a:cs typeface="Arial" panose="020B0604020202020204" pitchFamily="34" charset="0"/>
              </a:rPr>
              <a:t> </a:t>
            </a:r>
            <a:r>
              <a:rPr lang="en-US" sz="1600" dirty="0" err="1" smtClean="0">
                <a:solidFill>
                  <a:srgbClr val="FF0000"/>
                </a:solidFill>
                <a:latin typeface="Arial" panose="020B0604020202020204" pitchFamily="34" charset="0"/>
                <a:cs typeface="Arial" panose="020B0604020202020204" pitchFamily="34" charset="0"/>
              </a:rPr>
              <a:t>hệ</a:t>
            </a:r>
            <a:r>
              <a:rPr lang="en-US" sz="1600" dirty="0" smtClean="0">
                <a:solidFill>
                  <a:srgbClr val="FF0000"/>
                </a:solidFill>
                <a:latin typeface="Arial" panose="020B0604020202020204" pitchFamily="34" charset="0"/>
                <a:cs typeface="Arial" panose="020B0604020202020204" pitchFamily="34" charset="0"/>
              </a:rPr>
              <a:t> </a:t>
            </a:r>
            <a:r>
              <a:rPr lang="en-US" sz="1600" dirty="0" err="1" smtClean="0">
                <a:solidFill>
                  <a:srgbClr val="FF0000"/>
                </a:solidFill>
                <a:latin typeface="Arial" panose="020B0604020202020204" pitchFamily="34" charset="0"/>
                <a:cs typeface="Arial" panose="020B0604020202020204" pitchFamily="34" charset="0"/>
              </a:rPr>
              <a:t>thống</a:t>
            </a:r>
            <a:r>
              <a:rPr lang="en-US" sz="1600" dirty="0" smtClean="0">
                <a:solidFill>
                  <a:srgbClr val="FF0000"/>
                </a:solidFill>
                <a:latin typeface="Arial" panose="020B0604020202020204" pitchFamily="34" charset="0"/>
                <a:cs typeface="Arial" panose="020B0604020202020204" pitchFamily="34" charset="0"/>
              </a:rPr>
              <a:t> </a:t>
            </a:r>
            <a:r>
              <a:rPr lang="vi-VN" sz="1600" dirty="0">
                <a:solidFill>
                  <a:srgbClr val="FF0000"/>
                </a:solidFill>
                <a:latin typeface="Arial" panose="020B0604020202020204" pitchFamily="34" charset="0"/>
                <a:cs typeface="Arial" panose="020B0604020202020204" pitchFamily="34" charset="0"/>
              </a:rPr>
              <a:t>quản lý chất lượng phù hợp tiêu chuẩn ISO 9001</a:t>
            </a:r>
            <a:r>
              <a:rPr lang="en-US" sz="1600" dirty="0" smtClean="0">
                <a:solidFill>
                  <a:srgbClr val="FF0000"/>
                </a:solidFill>
                <a:latin typeface="Arial" panose="020B0604020202020204" pitchFamily="34" charset="0"/>
                <a:cs typeface="Arial" panose="020B0604020202020204" pitchFamily="34" charset="0"/>
              </a:rPr>
              <a:t> </a:t>
            </a:r>
            <a:endParaRPr lang="en-US" sz="1600" dirty="0">
              <a:solidFill>
                <a:srgbClr val="FF0000"/>
              </a:solidFill>
              <a:latin typeface="Arial" panose="020B0604020202020204" pitchFamily="34" charset="0"/>
              <a:cs typeface="Arial" panose="020B0604020202020204" pitchFamily="34" charset="0"/>
            </a:endParaRPr>
          </a:p>
        </p:txBody>
      </p:sp>
      <p:cxnSp>
        <p:nvCxnSpPr>
          <p:cNvPr id="14" name="Elbow Connector 13"/>
          <p:cNvCxnSpPr/>
          <p:nvPr/>
        </p:nvCxnSpPr>
        <p:spPr>
          <a:xfrm rot="10800000" flipV="1">
            <a:off x="4533900" y="5486400"/>
            <a:ext cx="647700" cy="609600"/>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0477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fltVal val="0"/>
                                          </p:val>
                                        </p:tav>
                                        <p:tav tm="100000">
                                          <p:val>
                                            <p:strVal val="#ppt_w"/>
                                          </p:val>
                                        </p:tav>
                                      </p:tavLst>
                                    </p:anim>
                                    <p:anim calcmode="lin" valueType="num">
                                      <p:cBhvr>
                                        <p:cTn id="13" dur="1000" fill="hold"/>
                                        <p:tgtEl>
                                          <p:spTgt spid="7"/>
                                        </p:tgtEl>
                                        <p:attrNameLst>
                                          <p:attrName>ppt_h</p:attrName>
                                        </p:attrNameLst>
                                      </p:cBhvr>
                                      <p:tavLst>
                                        <p:tav tm="0">
                                          <p:val>
                                            <p:fltVal val="0"/>
                                          </p:val>
                                        </p:tav>
                                        <p:tav tm="100000">
                                          <p:val>
                                            <p:strVal val="#ppt_h"/>
                                          </p:val>
                                        </p:tav>
                                      </p:tavLst>
                                    </p:anim>
                                    <p:anim calcmode="lin" valueType="num">
                                      <p:cBhvr>
                                        <p:cTn id="14" dur="1000" fill="hold"/>
                                        <p:tgtEl>
                                          <p:spTgt spid="7"/>
                                        </p:tgtEl>
                                        <p:attrNameLst>
                                          <p:attrName>style.rotation</p:attrName>
                                        </p:attrNameLst>
                                      </p:cBhvr>
                                      <p:tavLst>
                                        <p:tav tm="0">
                                          <p:val>
                                            <p:fltVal val="90"/>
                                          </p:val>
                                        </p:tav>
                                        <p:tav tm="100000">
                                          <p:val>
                                            <p:fltVal val="0"/>
                                          </p:val>
                                        </p:tav>
                                      </p:tavLst>
                                    </p:anim>
                                    <p:animEffect transition="in" filter="fade">
                                      <p:cBhvr>
                                        <p:cTn id="15" dur="1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1000"/>
                                        <p:tgtEl>
                                          <p:spTgt spid="8"/>
                                        </p:tgtEl>
                                      </p:cBhvr>
                                    </p:animEffect>
                                    <p:anim calcmode="lin" valueType="num">
                                      <p:cBhvr>
                                        <p:cTn id="21" dur="1000" fill="hold"/>
                                        <p:tgtEl>
                                          <p:spTgt spid="8"/>
                                        </p:tgtEl>
                                        <p:attrNameLst>
                                          <p:attrName>ppt_x</p:attrName>
                                        </p:attrNameLst>
                                      </p:cBhvr>
                                      <p:tavLst>
                                        <p:tav tm="0">
                                          <p:val>
                                            <p:strVal val="#ppt_x"/>
                                          </p:val>
                                        </p:tav>
                                        <p:tav tm="100000">
                                          <p:val>
                                            <p:strVal val="#ppt_x"/>
                                          </p:val>
                                        </p:tav>
                                      </p:tavLst>
                                    </p:anim>
                                    <p:anim calcmode="lin" valueType="num">
                                      <p:cBhvr>
                                        <p:cTn id="2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heel(1)">
                                      <p:cBhvr>
                                        <p:cTn id="3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P spid="7" grpId="0" animBg="1"/>
      <p:bldP spid="8" grpId="0" animBg="1"/>
      <p:bldP spid="1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4" name="TextBox 3"/>
          <p:cNvSpPr txBox="1"/>
          <p:nvPr/>
        </p:nvSpPr>
        <p:spPr>
          <a:xfrm>
            <a:off x="762000" y="381000"/>
            <a:ext cx="6629400" cy="492443"/>
          </a:xfrm>
          <a:prstGeom prst="rect">
            <a:avLst/>
          </a:prstGeom>
          <a:noFill/>
        </p:spPr>
        <p:txBody>
          <a:bodyPr wrap="square" rtlCol="0">
            <a:spAutoFit/>
          </a:bodyPr>
          <a:lstStyle/>
          <a:p>
            <a:r>
              <a:rPr lang="en-US" sz="2600" dirty="0" smtClean="0">
                <a:latin typeface="Arial" pitchFamily="34" charset="0"/>
                <a:cs typeface="Arial" pitchFamily="34" charset="0"/>
              </a:rPr>
              <a:t>3. </a:t>
            </a:r>
            <a:r>
              <a:rPr lang="en-US" sz="2600" dirty="0" err="1" smtClean="0">
                <a:latin typeface="Arial" pitchFamily="34" charset="0"/>
                <a:cs typeface="Arial" pitchFamily="34" charset="0"/>
              </a:rPr>
              <a:t>Quy</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định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về</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quản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lý</a:t>
            </a:r>
            <a:r>
              <a:rPr lang="en-US" sz="2600" dirty="0" smtClean="0">
                <a:latin typeface="Arial" pitchFamily="34" charset="0"/>
                <a:cs typeface="Arial" pitchFamily="34" charset="0"/>
              </a:rPr>
              <a:t> </a:t>
            </a:r>
            <a:endParaRPr lang="en-US" sz="2600" dirty="0">
              <a:latin typeface="Arial" pitchFamily="34" charset="0"/>
              <a:cs typeface="Arial" pitchFamily="34" charset="0"/>
            </a:endParaRPr>
          </a:p>
        </p:txBody>
      </p:sp>
      <p:sp>
        <p:nvSpPr>
          <p:cNvPr id="6" name="TextBox 5"/>
          <p:cNvSpPr txBox="1"/>
          <p:nvPr/>
        </p:nvSpPr>
        <p:spPr>
          <a:xfrm>
            <a:off x="762000" y="1257960"/>
            <a:ext cx="7543800" cy="1477328"/>
          </a:xfrm>
          <a:prstGeom prst="rect">
            <a:avLst/>
          </a:prstGeom>
          <a:noFill/>
        </p:spPr>
        <p:txBody>
          <a:bodyPr wrap="square" rtlCol="0">
            <a:spAutoFit/>
          </a:bodyPr>
          <a:lstStyle/>
          <a:p>
            <a:r>
              <a:rPr lang="vi-VN" b="1" dirty="0">
                <a:latin typeface="Arial" pitchFamily="34" charset="0"/>
                <a:cs typeface="Arial" pitchFamily="34" charset="0"/>
              </a:rPr>
              <a:t>3.1. Quy định về chứng nhận hợp </a:t>
            </a:r>
            <a:r>
              <a:rPr lang="vi-VN" b="1" dirty="0" smtClean="0">
                <a:latin typeface="Arial" pitchFamily="34" charset="0"/>
                <a:cs typeface="Arial" pitchFamily="34" charset="0"/>
              </a:rPr>
              <a:t>quy</a:t>
            </a:r>
            <a:endParaRPr lang="en-US" b="1" dirty="0" smtClean="0">
              <a:latin typeface="Arial" pitchFamily="34" charset="0"/>
              <a:cs typeface="Arial" pitchFamily="34" charset="0"/>
            </a:endParaRPr>
          </a:p>
          <a:p>
            <a:r>
              <a:rPr lang="en-US" dirty="0" smtClean="0">
                <a:latin typeface="Arial" pitchFamily="34" charset="0"/>
                <a:cs typeface="Arial" pitchFamily="34" charset="0"/>
              </a:rPr>
              <a:t>C</a:t>
            </a:r>
            <a:r>
              <a:rPr lang="vi-VN" dirty="0" smtClean="0">
                <a:latin typeface="Arial" pitchFamily="34" charset="0"/>
                <a:cs typeface="Arial" pitchFamily="34" charset="0"/>
              </a:rPr>
              <a:t>h</a:t>
            </a:r>
            <a:r>
              <a:rPr lang="en-US" dirty="0" smtClean="0">
                <a:latin typeface="Arial" pitchFamily="34" charset="0"/>
                <a:cs typeface="Arial" pitchFamily="34" charset="0"/>
              </a:rPr>
              <a:t>ứ</a:t>
            </a:r>
            <a:r>
              <a:rPr lang="vi-VN" dirty="0" smtClean="0">
                <a:latin typeface="Arial" pitchFamily="34" charset="0"/>
                <a:cs typeface="Arial" pitchFamily="34" charset="0"/>
              </a:rPr>
              <a:t>ng nhận hợp quy</a:t>
            </a:r>
            <a:r>
              <a:rPr lang="en-US" dirty="0" smtClean="0">
                <a:latin typeface="Arial" pitchFamily="34" charset="0"/>
                <a:cs typeface="Arial" pitchFamily="34" charset="0"/>
              </a:rPr>
              <a:t> </a:t>
            </a:r>
            <a:r>
              <a:rPr lang="en-US" dirty="0" err="1" smtClean="0">
                <a:latin typeface="Arial" pitchFamily="34" charset="0"/>
                <a:cs typeface="Arial" pitchFamily="34" charset="0"/>
              </a:rPr>
              <a:t>theo</a:t>
            </a:r>
            <a:r>
              <a:rPr lang="en-US" dirty="0" smtClean="0">
                <a:latin typeface="Arial" pitchFamily="34" charset="0"/>
                <a:cs typeface="Arial" pitchFamily="34" charset="0"/>
              </a:rPr>
              <a:t> </a:t>
            </a:r>
            <a:r>
              <a:rPr lang="en-US" dirty="0" err="1" smtClean="0">
                <a:latin typeface="Arial" pitchFamily="34" charset="0"/>
                <a:cs typeface="Arial" pitchFamily="34" charset="0"/>
              </a:rPr>
              <a:t>các</a:t>
            </a:r>
            <a:r>
              <a:rPr lang="en-US" dirty="0" smtClean="0">
                <a:latin typeface="Arial" pitchFamily="34" charset="0"/>
                <a:cs typeface="Arial" pitchFamily="34" charset="0"/>
              </a:rPr>
              <a:t> </a:t>
            </a:r>
            <a:r>
              <a:rPr lang="en-US" dirty="0" err="1" smtClean="0">
                <a:latin typeface="Arial" pitchFamily="34" charset="0"/>
                <a:cs typeface="Arial" pitchFamily="34" charset="0"/>
              </a:rPr>
              <a:t>phương</a:t>
            </a:r>
            <a:r>
              <a:rPr lang="en-US" dirty="0" smtClean="0">
                <a:latin typeface="Arial" pitchFamily="34" charset="0"/>
                <a:cs typeface="Arial" pitchFamily="34" charset="0"/>
              </a:rPr>
              <a:t> </a:t>
            </a:r>
            <a:r>
              <a:rPr lang="en-US" dirty="0" err="1" smtClean="0">
                <a:latin typeface="Arial" pitchFamily="34" charset="0"/>
                <a:cs typeface="Arial" pitchFamily="34" charset="0"/>
              </a:rPr>
              <a:t>thức</a:t>
            </a:r>
            <a:r>
              <a:rPr lang="en-US" dirty="0" smtClean="0">
                <a:latin typeface="Arial" pitchFamily="34" charset="0"/>
                <a:cs typeface="Arial" pitchFamily="34" charset="0"/>
              </a:rPr>
              <a:t> (</a:t>
            </a:r>
            <a:r>
              <a:rPr lang="vi-VN" dirty="0" smtClean="0">
                <a:latin typeface="Arial" pitchFamily="34" charset="0"/>
                <a:cs typeface="Arial" pitchFamily="34" charset="0"/>
              </a:rPr>
              <a:t>quy định tại Thông tư s</a:t>
            </a:r>
            <a:r>
              <a:rPr lang="en-US" dirty="0" smtClean="0">
                <a:latin typeface="Arial" pitchFamily="34" charset="0"/>
                <a:cs typeface="Arial" pitchFamily="34" charset="0"/>
              </a:rPr>
              <a:t>ố</a:t>
            </a:r>
            <a:r>
              <a:rPr lang="vi-VN" dirty="0" smtClean="0">
                <a:latin typeface="Arial" pitchFamily="34" charset="0"/>
                <a:cs typeface="Arial" pitchFamily="34" charset="0"/>
              </a:rPr>
              <a:t> 28/2012/TT-BKHCN </a:t>
            </a:r>
            <a:r>
              <a:rPr lang="en-US" dirty="0" err="1" smtClean="0">
                <a:latin typeface="Arial" pitchFamily="34" charset="0"/>
                <a:cs typeface="Arial" pitchFamily="34" charset="0"/>
              </a:rPr>
              <a:t>và</a:t>
            </a:r>
            <a:r>
              <a:rPr lang="en-US" dirty="0" smtClean="0">
                <a:latin typeface="Arial" pitchFamily="34" charset="0"/>
                <a:cs typeface="Arial" pitchFamily="34" charset="0"/>
              </a:rPr>
              <a:t> </a:t>
            </a:r>
            <a:r>
              <a:rPr lang="vi-VN" dirty="0" smtClean="0">
                <a:latin typeface="Arial" pitchFamily="34" charset="0"/>
                <a:cs typeface="Arial" pitchFamily="34" charset="0"/>
              </a:rPr>
              <a:t>Thông tư số 02/2017</a:t>
            </a:r>
            <a:r>
              <a:rPr lang="en-US" dirty="0" smtClean="0">
                <a:latin typeface="Arial" pitchFamily="34" charset="0"/>
                <a:cs typeface="Arial" pitchFamily="34" charset="0"/>
              </a:rPr>
              <a:t>/T</a:t>
            </a:r>
            <a:r>
              <a:rPr lang="vi-VN" dirty="0" smtClean="0">
                <a:latin typeface="Arial" pitchFamily="34" charset="0"/>
                <a:cs typeface="Arial" pitchFamily="34" charset="0"/>
              </a:rPr>
              <a:t>T-BKHCN</a:t>
            </a:r>
            <a:r>
              <a:rPr lang="en-US" dirty="0" smtClean="0">
                <a:latin typeface="Arial" pitchFamily="34" charset="0"/>
                <a:cs typeface="Arial" pitchFamily="34" charset="0"/>
              </a:rPr>
              <a:t>): </a:t>
            </a:r>
          </a:p>
          <a:p>
            <a:endParaRPr lang="en-US" dirty="0">
              <a:latin typeface="Arial" pitchFamily="34" charset="0"/>
              <a:cs typeface="Arial" pitchFamily="34" charset="0"/>
            </a:endParaRPr>
          </a:p>
          <a:p>
            <a:endParaRPr lang="en-US" dirty="0" smtClean="0">
              <a:latin typeface="Arial" pitchFamily="34" charset="0"/>
              <a:cs typeface="Arial" pitchFamily="34" charset="0"/>
            </a:endParaRPr>
          </a:p>
        </p:txBody>
      </p:sp>
      <p:graphicFrame>
        <p:nvGraphicFramePr>
          <p:cNvPr id="9" name="Diagram 8"/>
          <p:cNvGraphicFramePr/>
          <p:nvPr>
            <p:extLst>
              <p:ext uri="{D42A27DB-BD31-4B8C-83A1-F6EECF244321}">
                <p14:modId xmlns:p14="http://schemas.microsoft.com/office/powerpoint/2010/main" val="2860195719"/>
              </p:ext>
            </p:extLst>
          </p:nvPr>
        </p:nvGraphicFramePr>
        <p:xfrm>
          <a:off x="713678" y="2311400"/>
          <a:ext cx="4953000" cy="332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ounded Rectangle 7"/>
          <p:cNvSpPr/>
          <p:nvPr/>
        </p:nvSpPr>
        <p:spPr>
          <a:xfrm>
            <a:off x="4956717" y="2130425"/>
            <a:ext cx="4038600" cy="450090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1600" dirty="0" smtClean="0"/>
              <a:t>- </a:t>
            </a:r>
            <a:r>
              <a:rPr lang="vi-VN" sz="1600" dirty="0" smtClean="0"/>
              <a:t>Thử </a:t>
            </a:r>
            <a:r>
              <a:rPr lang="vi-VN" sz="1600" dirty="0"/>
              <a:t>nghiệm mẫu điển hình và đánh giá quá trình sản xuất; giám sát thông qua thử nghiệm mẫu lấy tại nơi sản xuất hoặc trên thị trường kết hợp với đánh giá quá trình sản xuất. </a:t>
            </a:r>
            <a:endParaRPr lang="en-US" sz="1600" dirty="0" smtClean="0"/>
          </a:p>
          <a:p>
            <a:r>
              <a:rPr lang="en-US" sz="1600" dirty="0" smtClean="0"/>
              <a:t>- </a:t>
            </a:r>
            <a:r>
              <a:rPr lang="vi-VN" sz="1600" dirty="0" smtClean="0"/>
              <a:t>Hiệu </a:t>
            </a:r>
            <a:r>
              <a:rPr lang="vi-VN" sz="1600" dirty="0"/>
              <a:t>lực của Giấy chứng nhận hợp quy không quá 3 năm và giám sát hàng năm thông qua việc thử nghiệm mẫu tại nơi sản xuất hoặc trên thị trường kết hợp với đánh giá quá trình sản xuất. </a:t>
            </a:r>
            <a:endParaRPr lang="en-US" sz="1600" dirty="0" smtClean="0"/>
          </a:p>
          <a:p>
            <a:r>
              <a:rPr lang="en-US" sz="1600" dirty="0" smtClean="0"/>
              <a:t>- Á</a:t>
            </a:r>
            <a:r>
              <a:rPr lang="vi-VN" sz="1600" dirty="0" smtClean="0"/>
              <a:t>p </a:t>
            </a:r>
            <a:r>
              <a:rPr lang="vi-VN" sz="1600" dirty="0"/>
              <a:t>dụng đối với các loại sản phẩm được sản xuất bởi cơ sở sản xuất trong nước hoặc nước ngoài </a:t>
            </a:r>
            <a:r>
              <a:rPr lang="vi-VN" sz="1600" dirty="0">
                <a:solidFill>
                  <a:srgbClr val="FF0000"/>
                </a:solidFill>
              </a:rPr>
              <a:t>đã xây dựng và duy trì hệ thống quản lý chất lượng</a:t>
            </a:r>
            <a:r>
              <a:rPr lang="vi-VN" sz="1600" dirty="0"/>
              <a:t> nhằm đảm bảo duy trì ổn định chất lượng sản phẩm, hàng hóa</a:t>
            </a:r>
            <a:r>
              <a:rPr lang="vi-VN" sz="1600" dirty="0" smtClean="0"/>
              <a:t>.</a:t>
            </a:r>
            <a:endParaRPr lang="vi-VN" sz="1600" dirty="0">
              <a:cs typeface="Arial" pitchFamily="34" charset="0"/>
            </a:endParaRPr>
          </a:p>
        </p:txBody>
      </p:sp>
      <p:sp>
        <p:nvSpPr>
          <p:cNvPr id="11" name="Right Arrow 10"/>
          <p:cNvSpPr/>
          <p:nvPr/>
        </p:nvSpPr>
        <p:spPr>
          <a:xfrm>
            <a:off x="4533899" y="3733800"/>
            <a:ext cx="422818" cy="228600"/>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271480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4" y="-7034"/>
            <a:ext cx="9144000" cy="6865034"/>
          </a:xfrm>
          <a:prstGeom prst="rect">
            <a:avLst/>
          </a:prstGeom>
        </p:spPr>
      </p:pic>
      <p:sp>
        <p:nvSpPr>
          <p:cNvPr id="4" name="TextBox 3"/>
          <p:cNvSpPr txBox="1"/>
          <p:nvPr/>
        </p:nvSpPr>
        <p:spPr>
          <a:xfrm>
            <a:off x="762000" y="381000"/>
            <a:ext cx="6629400" cy="492443"/>
          </a:xfrm>
          <a:prstGeom prst="rect">
            <a:avLst/>
          </a:prstGeom>
          <a:noFill/>
        </p:spPr>
        <p:txBody>
          <a:bodyPr wrap="square" rtlCol="0">
            <a:spAutoFit/>
          </a:bodyPr>
          <a:lstStyle/>
          <a:p>
            <a:r>
              <a:rPr lang="en-US" sz="2600" dirty="0" smtClean="0">
                <a:latin typeface="Arial" pitchFamily="34" charset="0"/>
                <a:cs typeface="Arial" pitchFamily="34" charset="0"/>
              </a:rPr>
              <a:t>3. </a:t>
            </a:r>
            <a:r>
              <a:rPr lang="en-US" sz="2600" dirty="0" err="1" smtClean="0">
                <a:latin typeface="Arial" pitchFamily="34" charset="0"/>
                <a:cs typeface="Arial" pitchFamily="34" charset="0"/>
              </a:rPr>
              <a:t>Quy</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định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về</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quản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lý</a:t>
            </a:r>
            <a:r>
              <a:rPr lang="en-US" sz="2600" dirty="0" smtClean="0">
                <a:latin typeface="Arial" pitchFamily="34" charset="0"/>
                <a:cs typeface="Arial" pitchFamily="34" charset="0"/>
              </a:rPr>
              <a:t> </a:t>
            </a:r>
            <a:endParaRPr lang="en-US" sz="2600" dirty="0">
              <a:latin typeface="Arial" pitchFamily="34" charset="0"/>
              <a:cs typeface="Arial" pitchFamily="34" charset="0"/>
            </a:endParaRPr>
          </a:p>
        </p:txBody>
      </p:sp>
      <p:sp>
        <p:nvSpPr>
          <p:cNvPr id="6" name="TextBox 5"/>
          <p:cNvSpPr txBox="1"/>
          <p:nvPr/>
        </p:nvSpPr>
        <p:spPr>
          <a:xfrm>
            <a:off x="762000" y="1257960"/>
            <a:ext cx="7543800" cy="1477328"/>
          </a:xfrm>
          <a:prstGeom prst="rect">
            <a:avLst/>
          </a:prstGeom>
          <a:noFill/>
        </p:spPr>
        <p:txBody>
          <a:bodyPr wrap="square" rtlCol="0">
            <a:spAutoFit/>
          </a:bodyPr>
          <a:lstStyle/>
          <a:p>
            <a:r>
              <a:rPr lang="vi-VN" b="1" dirty="0">
                <a:latin typeface="Arial" pitchFamily="34" charset="0"/>
                <a:cs typeface="Arial" pitchFamily="34" charset="0"/>
              </a:rPr>
              <a:t>3.1. Quy định về chứng nhận hợp </a:t>
            </a:r>
            <a:r>
              <a:rPr lang="vi-VN" b="1" dirty="0" smtClean="0">
                <a:latin typeface="Arial" pitchFamily="34" charset="0"/>
                <a:cs typeface="Arial" pitchFamily="34" charset="0"/>
              </a:rPr>
              <a:t>quy</a:t>
            </a:r>
            <a:endParaRPr lang="en-US" b="1" dirty="0" smtClean="0">
              <a:latin typeface="Arial" pitchFamily="34" charset="0"/>
              <a:cs typeface="Arial" pitchFamily="34" charset="0"/>
            </a:endParaRPr>
          </a:p>
          <a:p>
            <a:r>
              <a:rPr lang="en-US" dirty="0" smtClean="0">
                <a:latin typeface="Arial" pitchFamily="34" charset="0"/>
                <a:cs typeface="Arial" pitchFamily="34" charset="0"/>
              </a:rPr>
              <a:t>C</a:t>
            </a:r>
            <a:r>
              <a:rPr lang="vi-VN" dirty="0" smtClean="0">
                <a:latin typeface="Arial" pitchFamily="34" charset="0"/>
                <a:cs typeface="Arial" pitchFamily="34" charset="0"/>
              </a:rPr>
              <a:t>h</a:t>
            </a:r>
            <a:r>
              <a:rPr lang="en-US" dirty="0" smtClean="0">
                <a:latin typeface="Arial" pitchFamily="34" charset="0"/>
                <a:cs typeface="Arial" pitchFamily="34" charset="0"/>
              </a:rPr>
              <a:t>ứ</a:t>
            </a:r>
            <a:r>
              <a:rPr lang="vi-VN" dirty="0" smtClean="0">
                <a:latin typeface="Arial" pitchFamily="34" charset="0"/>
                <a:cs typeface="Arial" pitchFamily="34" charset="0"/>
              </a:rPr>
              <a:t>ng nhận hợp quy</a:t>
            </a:r>
            <a:r>
              <a:rPr lang="en-US" dirty="0" smtClean="0">
                <a:latin typeface="Arial" pitchFamily="34" charset="0"/>
                <a:cs typeface="Arial" pitchFamily="34" charset="0"/>
              </a:rPr>
              <a:t> </a:t>
            </a:r>
            <a:r>
              <a:rPr lang="en-US" dirty="0" err="1" smtClean="0">
                <a:latin typeface="Arial" pitchFamily="34" charset="0"/>
                <a:cs typeface="Arial" pitchFamily="34" charset="0"/>
              </a:rPr>
              <a:t>theo</a:t>
            </a:r>
            <a:r>
              <a:rPr lang="en-US" dirty="0" smtClean="0">
                <a:latin typeface="Arial" pitchFamily="34" charset="0"/>
                <a:cs typeface="Arial" pitchFamily="34" charset="0"/>
              </a:rPr>
              <a:t> </a:t>
            </a:r>
            <a:r>
              <a:rPr lang="en-US" dirty="0" err="1" smtClean="0">
                <a:latin typeface="Arial" pitchFamily="34" charset="0"/>
                <a:cs typeface="Arial" pitchFamily="34" charset="0"/>
              </a:rPr>
              <a:t>các</a:t>
            </a:r>
            <a:r>
              <a:rPr lang="en-US" dirty="0" smtClean="0">
                <a:latin typeface="Arial" pitchFamily="34" charset="0"/>
                <a:cs typeface="Arial" pitchFamily="34" charset="0"/>
              </a:rPr>
              <a:t> </a:t>
            </a:r>
            <a:r>
              <a:rPr lang="en-US" dirty="0" err="1" smtClean="0">
                <a:latin typeface="Arial" pitchFamily="34" charset="0"/>
                <a:cs typeface="Arial" pitchFamily="34" charset="0"/>
              </a:rPr>
              <a:t>phương</a:t>
            </a:r>
            <a:r>
              <a:rPr lang="en-US" dirty="0" smtClean="0">
                <a:latin typeface="Arial" pitchFamily="34" charset="0"/>
                <a:cs typeface="Arial" pitchFamily="34" charset="0"/>
              </a:rPr>
              <a:t> </a:t>
            </a:r>
            <a:r>
              <a:rPr lang="en-US" dirty="0" err="1" smtClean="0">
                <a:latin typeface="Arial" pitchFamily="34" charset="0"/>
                <a:cs typeface="Arial" pitchFamily="34" charset="0"/>
              </a:rPr>
              <a:t>thức</a:t>
            </a:r>
            <a:r>
              <a:rPr lang="en-US" dirty="0" smtClean="0">
                <a:latin typeface="Arial" pitchFamily="34" charset="0"/>
                <a:cs typeface="Arial" pitchFamily="34" charset="0"/>
              </a:rPr>
              <a:t> (</a:t>
            </a:r>
            <a:r>
              <a:rPr lang="vi-VN" dirty="0" smtClean="0">
                <a:latin typeface="Arial" pitchFamily="34" charset="0"/>
                <a:cs typeface="Arial" pitchFamily="34" charset="0"/>
              </a:rPr>
              <a:t>quy định tại Thông tư s</a:t>
            </a:r>
            <a:r>
              <a:rPr lang="en-US" dirty="0" smtClean="0">
                <a:latin typeface="Arial" pitchFamily="34" charset="0"/>
                <a:cs typeface="Arial" pitchFamily="34" charset="0"/>
              </a:rPr>
              <a:t>ố</a:t>
            </a:r>
            <a:r>
              <a:rPr lang="vi-VN" dirty="0" smtClean="0">
                <a:latin typeface="Arial" pitchFamily="34" charset="0"/>
                <a:cs typeface="Arial" pitchFamily="34" charset="0"/>
              </a:rPr>
              <a:t> 28/2012/TT-BKHCN </a:t>
            </a:r>
            <a:r>
              <a:rPr lang="en-US" dirty="0" err="1" smtClean="0">
                <a:latin typeface="Arial" pitchFamily="34" charset="0"/>
                <a:cs typeface="Arial" pitchFamily="34" charset="0"/>
              </a:rPr>
              <a:t>và</a:t>
            </a:r>
            <a:r>
              <a:rPr lang="en-US" dirty="0" smtClean="0">
                <a:latin typeface="Arial" pitchFamily="34" charset="0"/>
                <a:cs typeface="Arial" pitchFamily="34" charset="0"/>
              </a:rPr>
              <a:t> </a:t>
            </a:r>
            <a:r>
              <a:rPr lang="vi-VN" dirty="0" smtClean="0">
                <a:latin typeface="Arial" pitchFamily="34" charset="0"/>
                <a:cs typeface="Arial" pitchFamily="34" charset="0"/>
              </a:rPr>
              <a:t>Thông tư số 02/2017</a:t>
            </a:r>
            <a:r>
              <a:rPr lang="en-US" dirty="0" smtClean="0">
                <a:latin typeface="Arial" pitchFamily="34" charset="0"/>
                <a:cs typeface="Arial" pitchFamily="34" charset="0"/>
              </a:rPr>
              <a:t>/T</a:t>
            </a:r>
            <a:r>
              <a:rPr lang="vi-VN" dirty="0" smtClean="0">
                <a:latin typeface="Arial" pitchFamily="34" charset="0"/>
                <a:cs typeface="Arial" pitchFamily="34" charset="0"/>
              </a:rPr>
              <a:t>T-BKHCN</a:t>
            </a:r>
            <a:r>
              <a:rPr lang="en-US" dirty="0" smtClean="0">
                <a:latin typeface="Arial" pitchFamily="34" charset="0"/>
                <a:cs typeface="Arial" pitchFamily="34" charset="0"/>
              </a:rPr>
              <a:t>): </a:t>
            </a:r>
          </a:p>
          <a:p>
            <a:endParaRPr lang="en-US" dirty="0">
              <a:latin typeface="Arial" pitchFamily="34" charset="0"/>
              <a:cs typeface="Arial" pitchFamily="34" charset="0"/>
            </a:endParaRPr>
          </a:p>
          <a:p>
            <a:endParaRPr lang="en-US" dirty="0" smtClean="0">
              <a:latin typeface="Arial" pitchFamily="34" charset="0"/>
              <a:cs typeface="Arial" pitchFamily="34" charset="0"/>
            </a:endParaRPr>
          </a:p>
        </p:txBody>
      </p:sp>
      <p:graphicFrame>
        <p:nvGraphicFramePr>
          <p:cNvPr id="9" name="Diagram 8"/>
          <p:cNvGraphicFramePr/>
          <p:nvPr>
            <p:extLst>
              <p:ext uri="{D42A27DB-BD31-4B8C-83A1-F6EECF244321}">
                <p14:modId xmlns:p14="http://schemas.microsoft.com/office/powerpoint/2010/main" val="2860195719"/>
              </p:ext>
            </p:extLst>
          </p:nvPr>
        </p:nvGraphicFramePr>
        <p:xfrm>
          <a:off x="713678" y="2311400"/>
          <a:ext cx="4953000" cy="332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ounded Rectangle 7"/>
          <p:cNvSpPr/>
          <p:nvPr/>
        </p:nvSpPr>
        <p:spPr>
          <a:xfrm>
            <a:off x="5043139" y="4532141"/>
            <a:ext cx="4038600" cy="2213317"/>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1600" dirty="0" smtClean="0">
                <a:latin typeface="Arial" panose="020B0604020202020204" pitchFamily="34" charset="0"/>
                <a:cs typeface="Arial" panose="020B0604020202020204" pitchFamily="34" charset="0"/>
              </a:rPr>
              <a:t>- </a:t>
            </a:r>
            <a:r>
              <a:rPr lang="vi-VN" sz="1600" dirty="0">
                <a:latin typeface="Arial" panose="020B0604020202020204" pitchFamily="34" charset="0"/>
                <a:cs typeface="Arial" panose="020B0604020202020204" pitchFamily="34" charset="0"/>
              </a:rPr>
              <a:t>Thử nghiệm, đánh giá lô sản phẩm, hàng </a:t>
            </a:r>
            <a:r>
              <a:rPr lang="vi-VN" sz="1600" dirty="0" smtClean="0">
                <a:latin typeface="Arial" panose="020B0604020202020204" pitchFamily="34" charset="0"/>
                <a:cs typeface="Arial" panose="020B0604020202020204" pitchFamily="34" charset="0"/>
              </a:rPr>
              <a:t>hóa</a:t>
            </a:r>
            <a:r>
              <a:rPr lang="en-US" sz="1600" dirty="0">
                <a:latin typeface="Arial" panose="020B0604020202020204" pitchFamily="34" charset="0"/>
                <a:cs typeface="Arial" panose="020B0604020202020204" pitchFamily="34" charset="0"/>
              </a:rPr>
              <a:t>;</a:t>
            </a:r>
            <a:endParaRPr lang="en-US" sz="1600" dirty="0" smtClean="0">
              <a:latin typeface="Arial" panose="020B0604020202020204" pitchFamily="34" charset="0"/>
              <a:cs typeface="Arial" panose="020B0604020202020204" pitchFamily="34" charset="0"/>
            </a:endParaRPr>
          </a:p>
          <a:p>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Hiệu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lực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của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Giấy</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chứng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nhận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hợp</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quy</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chỉ</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có</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giá</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trị</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lô</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sản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phẩm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hàng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hóa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vật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liệu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xây</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dựng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sản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xuất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nhập</a:t>
            </a:r>
            <a:r>
              <a:rPr lang="en-US" sz="1600" dirty="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khẩu</a:t>
            </a:r>
            <a:r>
              <a:rPr lang="en-US" sz="1600" dirty="0" smtClean="0">
                <a:latin typeface="Arial" panose="020B0604020202020204" pitchFamily="34" charset="0"/>
                <a:cs typeface="Arial" panose="020B0604020202020204" pitchFamily="34" charset="0"/>
              </a:rPr>
              <a:t>.</a:t>
            </a:r>
          </a:p>
        </p:txBody>
      </p:sp>
      <p:sp>
        <p:nvSpPr>
          <p:cNvPr id="7" name="Curved Up Arrow 6"/>
          <p:cNvSpPr/>
          <p:nvPr/>
        </p:nvSpPr>
        <p:spPr>
          <a:xfrm flipV="1">
            <a:off x="4343400" y="4009683"/>
            <a:ext cx="1222917" cy="495642"/>
          </a:xfrm>
          <a:prstGeom prst="curvedUp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00116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mph" presetSubtype="0" fill="hold" grpId="0" nodeType="clickEffect">
                                  <p:stCondLst>
                                    <p:cond delay="0"/>
                                  </p:stCondLst>
                                  <p:childTnLst>
                                    <p:animEffect transition="out" filter="fade">
                                      <p:cBhvr>
                                        <p:cTn id="13" dur="500" tmFilter="0, 0; .2, .5; .8, .5; 1, 0"/>
                                        <p:tgtEl>
                                          <p:spTgt spid="8"/>
                                        </p:tgtEl>
                                      </p:cBhvr>
                                    </p:animEffect>
                                    <p:animScale>
                                      <p:cBhvr>
                                        <p:cTn id="14" dur="250" autoRev="1" fill="hold"/>
                                        <p:tgtEl>
                                          <p:spTgt spid="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4" name="TextBox 3"/>
          <p:cNvSpPr txBox="1"/>
          <p:nvPr/>
        </p:nvSpPr>
        <p:spPr>
          <a:xfrm>
            <a:off x="762000" y="381000"/>
            <a:ext cx="6629400" cy="492443"/>
          </a:xfrm>
          <a:prstGeom prst="rect">
            <a:avLst/>
          </a:prstGeom>
          <a:noFill/>
        </p:spPr>
        <p:txBody>
          <a:bodyPr wrap="square" rtlCol="0">
            <a:spAutoFit/>
          </a:bodyPr>
          <a:lstStyle/>
          <a:p>
            <a:r>
              <a:rPr lang="en-US" sz="2600" dirty="0" smtClean="0">
                <a:latin typeface="Arial" pitchFamily="34" charset="0"/>
                <a:cs typeface="Arial" pitchFamily="34" charset="0"/>
              </a:rPr>
              <a:t>3. </a:t>
            </a:r>
            <a:r>
              <a:rPr lang="en-US" sz="2600" dirty="0" err="1" smtClean="0">
                <a:latin typeface="Arial" pitchFamily="34" charset="0"/>
                <a:cs typeface="Arial" pitchFamily="34" charset="0"/>
              </a:rPr>
              <a:t>Quy</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định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về</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quản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lý</a:t>
            </a:r>
            <a:r>
              <a:rPr lang="en-US" sz="2600" dirty="0" smtClean="0">
                <a:latin typeface="Arial" pitchFamily="34" charset="0"/>
                <a:cs typeface="Arial" pitchFamily="34" charset="0"/>
              </a:rPr>
              <a:t> </a:t>
            </a:r>
            <a:endParaRPr lang="en-US" sz="2600" dirty="0">
              <a:latin typeface="Arial" pitchFamily="34" charset="0"/>
              <a:cs typeface="Arial" pitchFamily="34" charset="0"/>
            </a:endParaRPr>
          </a:p>
        </p:txBody>
      </p:sp>
      <p:sp>
        <p:nvSpPr>
          <p:cNvPr id="6" name="TextBox 5"/>
          <p:cNvSpPr txBox="1"/>
          <p:nvPr/>
        </p:nvSpPr>
        <p:spPr>
          <a:xfrm>
            <a:off x="762000" y="1066800"/>
            <a:ext cx="7543800" cy="4247317"/>
          </a:xfrm>
          <a:prstGeom prst="rect">
            <a:avLst/>
          </a:prstGeom>
          <a:noFill/>
        </p:spPr>
        <p:txBody>
          <a:bodyPr wrap="square" rtlCol="0">
            <a:spAutoFit/>
          </a:bodyPr>
          <a:lstStyle/>
          <a:p>
            <a:pPr algn="just"/>
            <a:r>
              <a:rPr lang="vi-VN" b="1" dirty="0">
                <a:latin typeface="Arial" pitchFamily="34" charset="0"/>
                <a:cs typeface="Arial" pitchFamily="34" charset="0"/>
              </a:rPr>
              <a:t>3.1. Quy định về chứng nhận hợp </a:t>
            </a:r>
            <a:r>
              <a:rPr lang="vi-VN" b="1" dirty="0" smtClean="0">
                <a:latin typeface="Arial" pitchFamily="34" charset="0"/>
                <a:cs typeface="Arial" pitchFamily="34" charset="0"/>
              </a:rPr>
              <a:t>quy</a:t>
            </a:r>
            <a:endParaRPr lang="en-US" b="1" dirty="0" smtClean="0">
              <a:latin typeface="Arial" pitchFamily="34" charset="0"/>
              <a:cs typeface="Arial" pitchFamily="34" charset="0"/>
            </a:endParaRPr>
          </a:p>
          <a:p>
            <a:pPr algn="just"/>
            <a:r>
              <a:rPr lang="en-US" b="1" dirty="0" smtClean="0">
                <a:latin typeface="Arial" pitchFamily="34" charset="0"/>
                <a:cs typeface="Arial" pitchFamily="34" charset="0"/>
              </a:rPr>
              <a:t>3.2. </a:t>
            </a:r>
            <a:r>
              <a:rPr lang="en-US" b="1" dirty="0" err="1" smtClean="0">
                <a:latin typeface="Arial" pitchFamily="34" charset="0"/>
                <a:cs typeface="Arial" pitchFamily="34" charset="0"/>
              </a:rPr>
              <a:t>Quy</a:t>
            </a:r>
            <a:r>
              <a:rPr lang="en-US" b="1" dirty="0" smtClean="0">
                <a:latin typeface="Arial" pitchFamily="34" charset="0"/>
                <a:cs typeface="Arial" pitchFamily="34" charset="0"/>
              </a:rPr>
              <a:t> </a:t>
            </a:r>
            <a:r>
              <a:rPr lang="en-US" b="1" dirty="0" err="1" smtClean="0">
                <a:latin typeface="Arial" pitchFamily="34" charset="0"/>
                <a:cs typeface="Arial" pitchFamily="34" charset="0"/>
              </a:rPr>
              <a:t>định</a:t>
            </a:r>
            <a:r>
              <a:rPr lang="en-US" b="1" dirty="0" smtClean="0">
                <a:latin typeface="Arial" pitchFamily="34" charset="0"/>
                <a:cs typeface="Arial" pitchFamily="34" charset="0"/>
              </a:rPr>
              <a:t> </a:t>
            </a:r>
            <a:r>
              <a:rPr lang="en-US" b="1" dirty="0" err="1" smtClean="0">
                <a:latin typeface="Arial" pitchFamily="34" charset="0"/>
                <a:cs typeface="Arial" pitchFamily="34" charset="0"/>
              </a:rPr>
              <a:t>về</a:t>
            </a:r>
            <a:r>
              <a:rPr lang="en-US" b="1" dirty="0" smtClean="0">
                <a:latin typeface="Arial" pitchFamily="34" charset="0"/>
                <a:cs typeface="Arial" pitchFamily="34" charset="0"/>
              </a:rPr>
              <a:t> </a:t>
            </a:r>
            <a:r>
              <a:rPr lang="en-US" b="1" dirty="0" err="1" smtClean="0">
                <a:latin typeface="Arial" pitchFamily="34" charset="0"/>
                <a:cs typeface="Arial" pitchFamily="34" charset="0"/>
              </a:rPr>
              <a:t>công</a:t>
            </a:r>
            <a:r>
              <a:rPr lang="en-US" b="1" dirty="0" smtClean="0">
                <a:latin typeface="Arial" pitchFamily="34" charset="0"/>
                <a:cs typeface="Arial" pitchFamily="34" charset="0"/>
              </a:rPr>
              <a:t> </a:t>
            </a:r>
            <a:r>
              <a:rPr lang="en-US" b="1" dirty="0" err="1" smtClean="0">
                <a:latin typeface="Arial" pitchFamily="34" charset="0"/>
                <a:cs typeface="Arial" pitchFamily="34" charset="0"/>
              </a:rPr>
              <a:t>bố</a:t>
            </a:r>
            <a:r>
              <a:rPr lang="en-US" b="1" dirty="0" smtClean="0">
                <a:latin typeface="Arial" pitchFamily="34" charset="0"/>
                <a:cs typeface="Arial" pitchFamily="34" charset="0"/>
              </a:rPr>
              <a:t> </a:t>
            </a:r>
            <a:r>
              <a:rPr lang="en-US" b="1" dirty="0" err="1" smtClean="0">
                <a:latin typeface="Arial" pitchFamily="34" charset="0"/>
                <a:cs typeface="Arial" pitchFamily="34" charset="0"/>
              </a:rPr>
              <a:t>hợp</a:t>
            </a:r>
            <a:r>
              <a:rPr lang="en-US" b="1" dirty="0" smtClean="0">
                <a:latin typeface="Arial" pitchFamily="34" charset="0"/>
                <a:cs typeface="Arial" pitchFamily="34" charset="0"/>
              </a:rPr>
              <a:t> </a:t>
            </a:r>
            <a:r>
              <a:rPr lang="en-US" b="1" dirty="0" err="1" smtClean="0">
                <a:latin typeface="Arial" pitchFamily="34" charset="0"/>
                <a:cs typeface="Arial" pitchFamily="34" charset="0"/>
              </a:rPr>
              <a:t>quy</a:t>
            </a:r>
            <a:r>
              <a:rPr lang="en-US" b="1" dirty="0" smtClean="0">
                <a:latin typeface="Arial" pitchFamily="34" charset="0"/>
                <a:cs typeface="Arial" pitchFamily="34" charset="0"/>
              </a:rPr>
              <a:t> </a:t>
            </a:r>
          </a:p>
          <a:p>
            <a:pPr algn="just"/>
            <a:r>
              <a:rPr lang="en-US" dirty="0" smtClean="0"/>
              <a:t>- </a:t>
            </a:r>
            <a:r>
              <a:rPr lang="vi-VN" dirty="0" smtClean="0"/>
              <a:t>Các </a:t>
            </a:r>
            <a:r>
              <a:rPr lang="vi-VN" dirty="0"/>
              <a:t>sản phẩm, hàng hóa vật liệu xây dựng sản xuất trong nước phải được công bố hợp quy tại Cơ quan kiểm tra tại địa phương nơi đăng ký kinh doanh dựa trên Kết quả chứng nhận của Tổ chức chứng nhận đã đăng ký hoặc thừa nhận theo quy định của pháp luật;</a:t>
            </a:r>
            <a:endParaRPr lang="en-US" dirty="0"/>
          </a:p>
          <a:p>
            <a:pPr algn="just"/>
            <a:r>
              <a:rPr lang="en-US" b="1" i="1" dirty="0" smtClean="0"/>
              <a:t>- </a:t>
            </a:r>
            <a:r>
              <a:rPr lang="vi-VN" dirty="0" smtClean="0"/>
              <a:t>Hồ </a:t>
            </a:r>
            <a:r>
              <a:rPr lang="vi-VN" dirty="0"/>
              <a:t>sơ, trình tự, thủ tục công bố hợp quy thực hiện theo quy định tại Điều 14, Điều 15 Thông tư số 28/2012/TT-BKHCN, được sửa đổi, bổ sung tại Thông tư số 02/2017/TT-BKHCN và Thông tư số 06/2020/TT-BKHCN (Áp dụng phiên bản mới nhất khi được thay thế, sửa đổi)</a:t>
            </a:r>
            <a:endParaRPr lang="en-US" b="1" dirty="0" smtClean="0">
              <a:latin typeface="Arial" pitchFamily="34" charset="0"/>
              <a:cs typeface="Arial" pitchFamily="34" charset="0"/>
            </a:endParaRPr>
          </a:p>
          <a:p>
            <a:pPr algn="just"/>
            <a:r>
              <a:rPr lang="vi-VN" b="1" dirty="0"/>
              <a:t>3.3. Quy định đối với hàng hóa vật liệu xây dựng nhập khẩu</a:t>
            </a:r>
            <a:endParaRPr lang="en-US" dirty="0"/>
          </a:p>
          <a:p>
            <a:pPr algn="just"/>
            <a:r>
              <a:rPr lang="vi-VN" b="1" dirty="0"/>
              <a:t>3.4. Quy định về xử lý hồ sơ nhập khẩu và chất lượng hàng hóa vật liệu xây dựng nhập khẩu không phù hợp quy chuẩn kỹ thuật:</a:t>
            </a:r>
            <a:r>
              <a:rPr lang="vi-VN" dirty="0"/>
              <a:t> thực hiện theo khoản 3 Điều 6, Điều 9 Thông tư số 06/2020/TT-BKHCN ngày 10/12/2020</a:t>
            </a:r>
            <a:r>
              <a:rPr lang="vi-VN" dirty="0" smtClean="0"/>
              <a:t>.</a:t>
            </a:r>
            <a:endParaRPr lang="en-US" b="1" dirty="0" smtClean="0">
              <a:latin typeface="Arial" pitchFamily="34" charset="0"/>
              <a:cs typeface="Arial" pitchFamily="34" charset="0"/>
            </a:endParaRPr>
          </a:p>
        </p:txBody>
      </p:sp>
    </p:spTree>
    <p:extLst>
      <p:ext uri="{BB962C8B-B14F-4D97-AF65-F5344CB8AC3E}">
        <p14:creationId xmlns:p14="http://schemas.microsoft.com/office/powerpoint/2010/main" val="151140925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4" name="TextBox 3"/>
          <p:cNvSpPr txBox="1"/>
          <p:nvPr/>
        </p:nvSpPr>
        <p:spPr>
          <a:xfrm>
            <a:off x="762000" y="381000"/>
            <a:ext cx="6629400" cy="492443"/>
          </a:xfrm>
          <a:prstGeom prst="rect">
            <a:avLst/>
          </a:prstGeom>
          <a:noFill/>
        </p:spPr>
        <p:txBody>
          <a:bodyPr wrap="square" rtlCol="0">
            <a:spAutoFit/>
          </a:bodyPr>
          <a:lstStyle/>
          <a:p>
            <a:r>
              <a:rPr lang="en-US" sz="2600" dirty="0" smtClean="0">
                <a:latin typeface="Arial" pitchFamily="34" charset="0"/>
                <a:cs typeface="Arial" pitchFamily="34" charset="0"/>
              </a:rPr>
              <a:t>3. </a:t>
            </a:r>
            <a:r>
              <a:rPr lang="en-US" sz="2600" dirty="0" err="1" smtClean="0">
                <a:latin typeface="Arial" pitchFamily="34" charset="0"/>
                <a:cs typeface="Arial" pitchFamily="34" charset="0"/>
              </a:rPr>
              <a:t>Quy</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định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về</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quản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lý</a:t>
            </a:r>
            <a:r>
              <a:rPr lang="en-US" sz="2600" dirty="0" smtClean="0">
                <a:latin typeface="Arial" pitchFamily="34" charset="0"/>
                <a:cs typeface="Arial" pitchFamily="34" charset="0"/>
              </a:rPr>
              <a:t> </a:t>
            </a:r>
            <a:endParaRPr lang="en-US" sz="2600" dirty="0">
              <a:latin typeface="Arial" pitchFamily="34" charset="0"/>
              <a:cs typeface="Arial" pitchFamily="34" charset="0"/>
            </a:endParaRPr>
          </a:p>
        </p:txBody>
      </p:sp>
      <p:sp>
        <p:nvSpPr>
          <p:cNvPr id="6" name="TextBox 5"/>
          <p:cNvSpPr txBox="1"/>
          <p:nvPr/>
        </p:nvSpPr>
        <p:spPr>
          <a:xfrm>
            <a:off x="761999" y="1066800"/>
            <a:ext cx="8079059" cy="2893100"/>
          </a:xfrm>
          <a:prstGeom prst="rect">
            <a:avLst/>
          </a:prstGeom>
          <a:noFill/>
        </p:spPr>
        <p:txBody>
          <a:bodyPr wrap="square" rtlCol="0">
            <a:spAutoFit/>
          </a:bodyPr>
          <a:lstStyle/>
          <a:p>
            <a:r>
              <a:rPr lang="vi-VN" b="1" dirty="0" smtClean="0">
                <a:latin typeface="Arial" pitchFamily="34" charset="0"/>
                <a:cs typeface="Arial" pitchFamily="34" charset="0"/>
              </a:rPr>
              <a:t>3.</a:t>
            </a:r>
            <a:r>
              <a:rPr lang="en-US" b="1" dirty="0" smtClean="0">
                <a:latin typeface="Arial" pitchFamily="34" charset="0"/>
                <a:cs typeface="Arial" pitchFamily="34" charset="0"/>
              </a:rPr>
              <a:t>5</a:t>
            </a:r>
            <a:r>
              <a:rPr lang="vi-VN" b="1" dirty="0" smtClean="0">
                <a:latin typeface="Arial" pitchFamily="34" charset="0"/>
                <a:cs typeface="Arial" pitchFamily="34" charset="0"/>
              </a:rPr>
              <a:t>. </a:t>
            </a:r>
            <a:r>
              <a:rPr lang="vi-VN" b="1" dirty="0"/>
              <a:t>Phương pháp lấy mẫu, quy cách và số lượng mẫu để thử nghiệm đánh giá </a:t>
            </a:r>
            <a:endParaRPr lang="en-US" b="1" dirty="0" smtClean="0"/>
          </a:p>
          <a:p>
            <a:r>
              <a:rPr lang="vi-VN" dirty="0" smtClean="0"/>
              <a:t> </a:t>
            </a:r>
            <a:endParaRPr lang="en-US"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smtClean="0"/>
          </a:p>
          <a:p>
            <a:endParaRPr lang="en-US" sz="1600" dirty="0" smtClean="0"/>
          </a:p>
        </p:txBody>
      </p:sp>
      <p:sp>
        <p:nvSpPr>
          <p:cNvPr id="7" name="Right Arrow 6"/>
          <p:cNvSpPr/>
          <p:nvPr/>
        </p:nvSpPr>
        <p:spPr>
          <a:xfrm>
            <a:off x="611458" y="2323035"/>
            <a:ext cx="533400" cy="228600"/>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Rounded Rectangle 8"/>
          <p:cNvSpPr/>
          <p:nvPr/>
        </p:nvSpPr>
        <p:spPr>
          <a:xfrm>
            <a:off x="1272167" y="1833711"/>
            <a:ext cx="7471318" cy="190961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vi-VN" sz="1600" dirty="0"/>
              <a:t>Phương pháp lấy mẫu điển hình, mẫu đại diện tuân theo các quy định nêu trong tiêu chuẩn quốc gia</a:t>
            </a:r>
            <a:r>
              <a:rPr lang="en-US" sz="1600" dirty="0"/>
              <a:t> (TCVN)</a:t>
            </a:r>
            <a:r>
              <a:rPr lang="vi-VN" sz="1600" dirty="0"/>
              <a:t> hiện hành về phương pháp lấy mẫu và chuẩn bị mẫu thử đối với sản phẩm tương ứng</a:t>
            </a:r>
            <a:r>
              <a:rPr lang="vi-VN" sz="1600" dirty="0" smtClean="0"/>
              <a:t>.</a:t>
            </a:r>
            <a:endParaRPr lang="en-US" sz="1600" dirty="0" smtClean="0"/>
          </a:p>
          <a:p>
            <a:r>
              <a:rPr lang="vi-VN" sz="1600" dirty="0"/>
              <a:t>Quy cách và số lượng mẫu điển hình, mẫu đại diện cho mỗi lô sản phẩm, hàng hóa tuân theo quy định trong Bảng 1, Phần 2 </a:t>
            </a:r>
            <a:r>
              <a:rPr lang="en-US" sz="1600" dirty="0" err="1">
                <a:latin typeface="Arial" panose="020B0604020202020204" pitchFamily="34" charset="0"/>
                <a:cs typeface="Arial" panose="020B0604020202020204" pitchFamily="34" charset="0"/>
              </a:rPr>
              <a:t>Quy</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chuẩn</a:t>
            </a:r>
            <a:r>
              <a:rPr lang="en-US" sz="1600" dirty="0">
                <a:latin typeface="Arial" panose="020B0604020202020204" pitchFamily="34" charset="0"/>
                <a:cs typeface="Arial" panose="020B0604020202020204" pitchFamily="34" charset="0"/>
              </a:rPr>
              <a:t> </a:t>
            </a:r>
            <a:r>
              <a:rPr lang="vi-VN" sz="1600" dirty="0"/>
              <a:t>tương ứng với từng loại sản phẩm</a:t>
            </a:r>
            <a:r>
              <a:rPr lang="vi-VN" sz="1600" dirty="0" smtClean="0"/>
              <a:t>.</a:t>
            </a:r>
            <a:endParaRPr lang="en-US" sz="1600" dirty="0"/>
          </a:p>
        </p:txBody>
      </p:sp>
    </p:spTree>
    <p:extLst>
      <p:ext uri="{BB962C8B-B14F-4D97-AF65-F5344CB8AC3E}">
        <p14:creationId xmlns:p14="http://schemas.microsoft.com/office/powerpoint/2010/main" val="4114398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228600"/>
            <a:ext cx="7848600" cy="461665"/>
          </a:xfrm>
          <a:prstGeom prst="rect">
            <a:avLst/>
          </a:prstGeom>
          <a:noFill/>
        </p:spPr>
        <p:txBody>
          <a:bodyPr wrap="square" rtlCol="0">
            <a:spAutoFit/>
          </a:bodyPr>
          <a:lstStyle/>
          <a:p>
            <a:r>
              <a:rPr lang="en-US" sz="2400" dirty="0">
                <a:latin typeface="Arial" pitchFamily="34" charset="0"/>
                <a:cs typeface="Arial" pitchFamily="34" charset="0"/>
              </a:rPr>
              <a:t>1</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chung</a:t>
            </a:r>
            <a:endParaRPr lang="en-US" sz="2400" dirty="0">
              <a:latin typeface="Arial" pitchFamily="34" charset="0"/>
              <a:cs typeface="Arial" pitchFamily="34" charset="0"/>
            </a:endParaRPr>
          </a:p>
        </p:txBody>
      </p:sp>
      <p:sp>
        <p:nvSpPr>
          <p:cNvPr id="4" name="TextBox 3"/>
          <p:cNvSpPr txBox="1"/>
          <p:nvPr/>
        </p:nvSpPr>
        <p:spPr>
          <a:xfrm>
            <a:off x="685800" y="1055906"/>
            <a:ext cx="7848600" cy="4801314"/>
          </a:xfrm>
          <a:prstGeom prst="rect">
            <a:avLst/>
          </a:prstGeom>
          <a:noFill/>
        </p:spPr>
        <p:txBody>
          <a:bodyPr wrap="square" rtlCol="0">
            <a:spAutoFit/>
          </a:bodyPr>
          <a:lstStyle/>
          <a:p>
            <a:r>
              <a:rPr lang="vi-VN" b="1" dirty="0">
                <a:latin typeface="Arial" pitchFamily="34" charset="0"/>
                <a:cs typeface="Arial" pitchFamily="34" charset="0"/>
              </a:rPr>
              <a:t>1.1. Phạm vi điều chỉnh</a:t>
            </a:r>
            <a:endParaRPr lang="en-US" dirty="0">
              <a:latin typeface="Arial" pitchFamily="34" charset="0"/>
              <a:cs typeface="Arial" pitchFamily="34" charset="0"/>
            </a:endParaRPr>
          </a:p>
          <a:p>
            <a:r>
              <a:rPr lang="vi-VN" dirty="0">
                <a:latin typeface="Arial" pitchFamily="34" charset="0"/>
                <a:cs typeface="Arial" pitchFamily="34" charset="0"/>
              </a:rPr>
              <a:t>1.1.1. Quy chuẩn này quy định về mức giới hạn của đặc tính kỹ thuật và yêu cầu quản lý các sản phẩm, hàng hóa vật liệu xây dựng nêu trong Bảng 1, Phần 2, thuộc Nhóm 2 theo quy định tại Luật Chất lượng s</a:t>
            </a:r>
            <a:r>
              <a:rPr lang="en-US" dirty="0">
                <a:latin typeface="Arial" pitchFamily="34" charset="0"/>
                <a:cs typeface="Arial" pitchFamily="34" charset="0"/>
              </a:rPr>
              <a:t>ả</a:t>
            </a:r>
            <a:r>
              <a:rPr lang="vi-VN" dirty="0">
                <a:latin typeface="Arial" pitchFamily="34" charset="0"/>
                <a:cs typeface="Arial" pitchFamily="34" charset="0"/>
              </a:rPr>
              <a:t>n phẩm, hàng hóa (sau đây gọi là s</a:t>
            </a:r>
            <a:r>
              <a:rPr lang="en-US" dirty="0">
                <a:latin typeface="Arial" pitchFamily="34" charset="0"/>
                <a:cs typeface="Arial" pitchFamily="34" charset="0"/>
              </a:rPr>
              <a:t>ả</a:t>
            </a:r>
            <a:r>
              <a:rPr lang="vi-VN" dirty="0">
                <a:latin typeface="Arial" pitchFamily="34" charset="0"/>
                <a:cs typeface="Arial" pitchFamily="34" charset="0"/>
              </a:rPr>
              <a:t>n phẩm, hàng hóa vật liệu xây dựng) được sản xuất trong nư</a:t>
            </a:r>
            <a:r>
              <a:rPr lang="en-US" dirty="0">
                <a:latin typeface="Arial" pitchFamily="34" charset="0"/>
                <a:cs typeface="Arial" pitchFamily="34" charset="0"/>
              </a:rPr>
              <a:t>ớ</a:t>
            </a:r>
            <a:r>
              <a:rPr lang="vi-VN" dirty="0">
                <a:latin typeface="Arial" pitchFamily="34" charset="0"/>
                <a:cs typeface="Arial" pitchFamily="34" charset="0"/>
              </a:rPr>
              <a:t>c, nhập khẩu, kinh doanh, lưu thông trên thị trường và s</a:t>
            </a:r>
            <a:r>
              <a:rPr lang="en-US" dirty="0">
                <a:latin typeface="Arial" pitchFamily="34" charset="0"/>
                <a:cs typeface="Arial" pitchFamily="34" charset="0"/>
              </a:rPr>
              <a:t>ử </a:t>
            </a:r>
            <a:r>
              <a:rPr lang="vi-VN" dirty="0">
                <a:latin typeface="Arial" pitchFamily="34" charset="0"/>
                <a:cs typeface="Arial" pitchFamily="34" charset="0"/>
              </a:rPr>
              <a:t>dụng vào các công tr</a:t>
            </a:r>
            <a:r>
              <a:rPr lang="en-US" dirty="0">
                <a:latin typeface="Arial" pitchFamily="34" charset="0"/>
                <a:cs typeface="Arial" pitchFamily="34" charset="0"/>
              </a:rPr>
              <a:t>ì</a:t>
            </a:r>
            <a:r>
              <a:rPr lang="vi-VN" dirty="0">
                <a:latin typeface="Arial" pitchFamily="34" charset="0"/>
                <a:cs typeface="Arial" pitchFamily="34" charset="0"/>
              </a:rPr>
              <a:t>nh xây dựng trên lãnh thổ Việt Nam.</a:t>
            </a:r>
            <a:endParaRPr lang="en-US" dirty="0">
              <a:latin typeface="Arial" pitchFamily="34" charset="0"/>
              <a:cs typeface="Arial" pitchFamily="34" charset="0"/>
            </a:endParaRPr>
          </a:p>
          <a:p>
            <a:r>
              <a:rPr lang="vi-VN" dirty="0">
                <a:latin typeface="Arial" pitchFamily="34" charset="0"/>
                <a:cs typeface="Arial" pitchFamily="34" charset="0"/>
              </a:rPr>
              <a:t>1.1.2. </a:t>
            </a:r>
            <a:r>
              <a:rPr lang="vi-VN" dirty="0"/>
              <a:t>Quy chuẩn này không áp dụng cho sản phẩm, hàng hóa vật liệu xây dựng nhập khẩu dưới dạng mẫu hàng để quảng cáo không có giá trị sử dụng; hàng mẫu để nghiên cứu; mẫu hàng để thử nghiệm; hàng hóa tạm nhập khẩu để trưng bày, giới thiệu tại hội chợ triển lãm; hàng hóa tạm nhập - tái xuất, không tiêu thụ và sử dụng tại Việt Nam; hàng hóa trao đổi của cư dân biên giới, quà biếu, tặng trong định mức thuế; hàng hóa quá cảnh, chuyển khẩu, trung chuyển; Hàng hóa phục vụ yêu cầu khẩn cấp theo chỉ đạo của Chính phủ và hàng chuyên dụng phục vụ mục đích quốc phòng, an ninh</a:t>
            </a:r>
            <a:r>
              <a:rPr lang="vi-VN" dirty="0" smtClean="0"/>
              <a:t>.</a:t>
            </a:r>
            <a:endParaRPr lang="en-US"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322785199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4" name="TextBox 3"/>
          <p:cNvSpPr txBox="1"/>
          <p:nvPr/>
        </p:nvSpPr>
        <p:spPr>
          <a:xfrm>
            <a:off x="762000" y="381000"/>
            <a:ext cx="6629400" cy="492443"/>
          </a:xfrm>
          <a:prstGeom prst="rect">
            <a:avLst/>
          </a:prstGeom>
          <a:noFill/>
        </p:spPr>
        <p:txBody>
          <a:bodyPr wrap="square" rtlCol="0">
            <a:spAutoFit/>
          </a:bodyPr>
          <a:lstStyle/>
          <a:p>
            <a:r>
              <a:rPr lang="en-US" sz="2600" dirty="0" smtClean="0">
                <a:latin typeface="Arial" pitchFamily="34" charset="0"/>
                <a:cs typeface="Arial" pitchFamily="34" charset="0"/>
              </a:rPr>
              <a:t>3. </a:t>
            </a:r>
            <a:r>
              <a:rPr lang="en-US" sz="2600" dirty="0" err="1" smtClean="0">
                <a:latin typeface="Arial" pitchFamily="34" charset="0"/>
                <a:cs typeface="Arial" pitchFamily="34" charset="0"/>
              </a:rPr>
              <a:t>Quy</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định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về</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quản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lý</a:t>
            </a:r>
            <a:r>
              <a:rPr lang="en-US" sz="2600" dirty="0" smtClean="0">
                <a:latin typeface="Arial" pitchFamily="34" charset="0"/>
                <a:cs typeface="Arial" pitchFamily="34" charset="0"/>
              </a:rPr>
              <a:t> </a:t>
            </a:r>
            <a:endParaRPr lang="en-US" sz="2600" dirty="0">
              <a:latin typeface="Arial" pitchFamily="34" charset="0"/>
              <a:cs typeface="Arial" pitchFamily="34" charset="0"/>
            </a:endParaRPr>
          </a:p>
        </p:txBody>
      </p:sp>
      <p:sp>
        <p:nvSpPr>
          <p:cNvPr id="6" name="TextBox 5"/>
          <p:cNvSpPr txBox="1"/>
          <p:nvPr/>
        </p:nvSpPr>
        <p:spPr>
          <a:xfrm>
            <a:off x="761999" y="1066800"/>
            <a:ext cx="8079059" cy="2893100"/>
          </a:xfrm>
          <a:prstGeom prst="rect">
            <a:avLst/>
          </a:prstGeom>
          <a:noFill/>
        </p:spPr>
        <p:txBody>
          <a:bodyPr wrap="square" rtlCol="0">
            <a:spAutoFit/>
          </a:bodyPr>
          <a:lstStyle/>
          <a:p>
            <a:r>
              <a:rPr lang="vi-VN" b="1" dirty="0" smtClean="0">
                <a:latin typeface="Arial" pitchFamily="34" charset="0"/>
                <a:cs typeface="Arial" pitchFamily="34" charset="0"/>
              </a:rPr>
              <a:t>3.</a:t>
            </a:r>
            <a:r>
              <a:rPr lang="en-US" b="1" dirty="0" smtClean="0">
                <a:latin typeface="Arial" pitchFamily="34" charset="0"/>
                <a:cs typeface="Arial" pitchFamily="34" charset="0"/>
              </a:rPr>
              <a:t>5</a:t>
            </a:r>
            <a:r>
              <a:rPr lang="vi-VN" b="1" dirty="0" smtClean="0">
                <a:latin typeface="Arial" pitchFamily="34" charset="0"/>
                <a:cs typeface="Arial" pitchFamily="34" charset="0"/>
              </a:rPr>
              <a:t>. </a:t>
            </a:r>
            <a:r>
              <a:rPr lang="vi-VN" b="1" dirty="0"/>
              <a:t>Phương pháp lấy mẫu, quy cách và số lượng mẫu để thử nghiệm đánh giá </a:t>
            </a:r>
            <a:endParaRPr lang="en-US" b="1" dirty="0" smtClean="0"/>
          </a:p>
          <a:p>
            <a:r>
              <a:rPr lang="vi-VN" dirty="0" smtClean="0"/>
              <a:t> </a:t>
            </a:r>
            <a:endParaRPr lang="en-US"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smtClean="0"/>
          </a:p>
          <a:p>
            <a:endParaRPr lang="en-US" sz="1600" dirty="0" smtClean="0"/>
          </a:p>
        </p:txBody>
      </p:sp>
      <p:sp>
        <p:nvSpPr>
          <p:cNvPr id="7" name="Right Arrow 6"/>
          <p:cNvSpPr/>
          <p:nvPr/>
        </p:nvSpPr>
        <p:spPr>
          <a:xfrm>
            <a:off x="611458" y="2323035"/>
            <a:ext cx="533400" cy="228600"/>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Rounded Rectangle 8"/>
          <p:cNvSpPr/>
          <p:nvPr/>
        </p:nvSpPr>
        <p:spPr>
          <a:xfrm>
            <a:off x="1272167" y="1833711"/>
            <a:ext cx="7471318" cy="355293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vi-VN" sz="1600" dirty="0"/>
              <a:t>Đối với hàng hóa vật liệu xây dựng nhập khẩu với số lượng ít không đủ để lấy mẫu thử nghiệm theo quy định hoặc chi phí thử nghiệm được xác định thông qua 03 báo giá của tổ chức thử nghiệm cho thấy lớn hơn so với giá trị của lô hàng nhập khẩu; Đồng thời người nhập khẩu cần chứng minh hàng hóa không sử dụng, lưu thông và đưa vào công trình xây dựng thì áp dụng theo điều 1.1.2 của Quy chuẩn này</a:t>
            </a:r>
            <a:r>
              <a:rPr lang="en-US" sz="1600" dirty="0"/>
              <a:t> </a:t>
            </a:r>
            <a:r>
              <a:rPr lang="en-US" sz="1600" dirty="0">
                <a:cs typeface="Arial" panose="020B0604020202020204" pitchFamily="34" charset="0"/>
              </a:rPr>
              <a:t>(</a:t>
            </a:r>
            <a:r>
              <a:rPr lang="en-US" sz="1600" dirty="0" err="1">
                <a:latin typeface="Arial" panose="020B0604020202020204" pitchFamily="34" charset="0"/>
                <a:cs typeface="Arial" panose="020B0604020202020204" pitchFamily="34" charset="0"/>
              </a:rPr>
              <a:t>Không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áp</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dụng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theo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quy</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chuẩn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này</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xem</a:t>
            </a:r>
            <a:r>
              <a:rPr lang="en-US" sz="1600" dirty="0">
                <a:latin typeface="Arial" panose="020B0604020202020204" pitchFamily="34" charset="0"/>
                <a:cs typeface="Arial" panose="020B0604020202020204" pitchFamily="34" charset="0"/>
              </a:rPr>
              <a:t> </a:t>
            </a:r>
            <a:r>
              <a:rPr lang="en-US" sz="1600" dirty="0" err="1">
                <a:solidFill>
                  <a:srgbClr val="FF0000"/>
                </a:solidFill>
                <a:latin typeface="Arial" panose="020B0604020202020204" pitchFamily="34" charset="0"/>
                <a:cs typeface="Arial" panose="020B0604020202020204" pitchFamily="34" charset="0"/>
              </a:rPr>
              <a:t>Đ</a:t>
            </a:r>
            <a:r>
              <a:rPr lang="en-US" sz="1600" dirty="0" err="1" smtClean="0">
                <a:solidFill>
                  <a:srgbClr val="FF0000"/>
                </a:solidFill>
                <a:latin typeface="Arial" panose="020B0604020202020204" pitchFamily="34" charset="0"/>
                <a:cs typeface="Arial" panose="020B0604020202020204" pitchFamily="34" charset="0"/>
              </a:rPr>
              <a:t>iều</a:t>
            </a:r>
            <a:r>
              <a:rPr lang="en-US" sz="1600" dirty="0" smtClean="0">
                <a:solidFill>
                  <a:srgbClr val="FF0000"/>
                </a:solidFill>
                <a:latin typeface="Arial" panose="020B0604020202020204" pitchFamily="34" charset="0"/>
                <a:cs typeface="Arial" panose="020B0604020202020204" pitchFamily="34" charset="0"/>
              </a:rPr>
              <a:t> </a:t>
            </a:r>
            <a:r>
              <a:rPr lang="en-US" sz="1600" dirty="0">
                <a:solidFill>
                  <a:srgbClr val="FF0000"/>
                </a:solidFill>
                <a:latin typeface="Arial" panose="020B0604020202020204" pitchFamily="34" charset="0"/>
                <a:cs typeface="Arial" panose="020B0604020202020204" pitchFamily="34" charset="0"/>
              </a:rPr>
              <a:t>8, </a:t>
            </a:r>
            <a:r>
              <a:rPr lang="en-US" sz="1600" dirty="0" err="1">
                <a:solidFill>
                  <a:srgbClr val="FF0000"/>
                </a:solidFill>
                <a:latin typeface="Arial" panose="020B0604020202020204" pitchFamily="34" charset="0"/>
                <a:cs typeface="Arial" panose="020B0604020202020204" pitchFamily="34" charset="0"/>
              </a:rPr>
              <a:t>Thông</a:t>
            </a:r>
            <a:r>
              <a:rPr lang="en-US" sz="1600" dirty="0">
                <a:solidFill>
                  <a:srgbClr val="FF0000"/>
                </a:solidFill>
                <a:latin typeface="Arial" panose="020B0604020202020204" pitchFamily="34" charset="0"/>
                <a:cs typeface="Arial" panose="020B0604020202020204" pitchFamily="34" charset="0"/>
              </a:rPr>
              <a:t> </a:t>
            </a:r>
            <a:r>
              <a:rPr lang="en-US" sz="1600" dirty="0" err="1">
                <a:solidFill>
                  <a:srgbClr val="FF0000"/>
                </a:solidFill>
                <a:latin typeface="Arial" panose="020B0604020202020204" pitchFamily="34" charset="0"/>
                <a:cs typeface="Arial" panose="020B0604020202020204" pitchFamily="34" charset="0"/>
              </a:rPr>
              <a:t>tư</a:t>
            </a:r>
            <a:r>
              <a:rPr lang="en-US" sz="1600" dirty="0">
                <a:solidFill>
                  <a:srgbClr val="FF0000"/>
                </a:solidFill>
                <a:latin typeface="Arial" panose="020B0604020202020204" pitchFamily="34" charset="0"/>
                <a:cs typeface="Arial" panose="020B0604020202020204" pitchFamily="34" charset="0"/>
              </a:rPr>
              <a:t> </a:t>
            </a:r>
            <a:r>
              <a:rPr lang="en-US" sz="1600" dirty="0" smtClean="0">
                <a:solidFill>
                  <a:srgbClr val="FF0000"/>
                </a:solidFill>
                <a:latin typeface="Arial" panose="020B0604020202020204" pitchFamily="34" charset="0"/>
                <a:cs typeface="Arial" panose="020B0604020202020204" pitchFamily="34" charset="0"/>
              </a:rPr>
              <a:t>06/2020/TT-BKHCN</a:t>
            </a:r>
            <a:r>
              <a:rPr lang="en-US" sz="1600" dirty="0" smtClean="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p>
            <a:pPr algn="just"/>
            <a:r>
              <a:rPr lang="vi-VN" sz="1600" dirty="0"/>
              <a:t>Đối với hàng hóa vật liệu xây dựng nhập khẩu không đúng quy cách quy định tại Phần 2, người nhập khẩu có trách nhiệm phối hợp với tổ chức chứng nhận làm việc với đơn vị sản xuất và xuất khẩu tại nước ngoài để gửi mẫu đảm bảo tính đại diện cho lô hàng hóa nhập khẩu phục vụ cho công tác chứng nhận chất lượng theo quy định, số lượng mẫu phải đủ cho công tác thử nghiệm và lưu mẫu.</a:t>
            </a:r>
            <a:endParaRPr lang="en-US" sz="1600" dirty="0"/>
          </a:p>
        </p:txBody>
      </p:sp>
    </p:spTree>
    <p:extLst>
      <p:ext uri="{BB962C8B-B14F-4D97-AF65-F5344CB8AC3E}">
        <p14:creationId xmlns:p14="http://schemas.microsoft.com/office/powerpoint/2010/main" val="1768343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762000" y="381000"/>
            <a:ext cx="6629400" cy="492443"/>
          </a:xfrm>
          <a:prstGeom prst="rect">
            <a:avLst/>
          </a:prstGeom>
          <a:noFill/>
        </p:spPr>
        <p:txBody>
          <a:bodyPr wrap="square" rtlCol="0">
            <a:spAutoFit/>
          </a:bodyPr>
          <a:lstStyle/>
          <a:p>
            <a:r>
              <a:rPr lang="en-US" sz="2600" dirty="0" smtClean="0">
                <a:latin typeface="Arial" pitchFamily="34" charset="0"/>
                <a:cs typeface="Arial" pitchFamily="34" charset="0"/>
              </a:rPr>
              <a:t>3. </a:t>
            </a:r>
            <a:r>
              <a:rPr lang="en-US" sz="2600" dirty="0" err="1" smtClean="0">
                <a:latin typeface="Arial" pitchFamily="34" charset="0"/>
                <a:cs typeface="Arial" pitchFamily="34" charset="0"/>
              </a:rPr>
              <a:t>Quy</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định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về</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quản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lý</a:t>
            </a:r>
            <a:r>
              <a:rPr lang="en-US" sz="2600" dirty="0" smtClean="0">
                <a:latin typeface="Arial" pitchFamily="34" charset="0"/>
                <a:cs typeface="Arial" pitchFamily="34" charset="0"/>
              </a:rPr>
              <a:t> </a:t>
            </a:r>
            <a:endParaRPr lang="en-US" sz="2600" dirty="0">
              <a:latin typeface="Arial" pitchFamily="34" charset="0"/>
              <a:cs typeface="Arial" pitchFamily="34" charset="0"/>
            </a:endParaRPr>
          </a:p>
        </p:txBody>
      </p:sp>
      <p:sp>
        <p:nvSpPr>
          <p:cNvPr id="4" name="Rectangle 3"/>
          <p:cNvSpPr/>
          <p:nvPr/>
        </p:nvSpPr>
        <p:spPr>
          <a:xfrm>
            <a:off x="914400" y="1143000"/>
            <a:ext cx="7620000" cy="3354765"/>
          </a:xfrm>
          <a:prstGeom prst="rect">
            <a:avLst/>
          </a:prstGeom>
        </p:spPr>
        <p:txBody>
          <a:bodyPr wrap="square">
            <a:spAutoFit/>
          </a:bodyPr>
          <a:lstStyle/>
          <a:p>
            <a:r>
              <a:rPr lang="vi-VN" b="1" dirty="0" smtClean="0">
                <a:latin typeface="Arial" pitchFamily="34" charset="0"/>
                <a:cs typeface="Arial" pitchFamily="34" charset="0"/>
              </a:rPr>
              <a:t>3.</a:t>
            </a:r>
            <a:r>
              <a:rPr lang="en-US" b="1" dirty="0" smtClean="0">
                <a:latin typeface="Arial" pitchFamily="34" charset="0"/>
                <a:cs typeface="Arial" pitchFamily="34" charset="0"/>
              </a:rPr>
              <a:t>6</a:t>
            </a:r>
            <a:r>
              <a:rPr lang="vi-VN" b="1" dirty="0" smtClean="0">
                <a:latin typeface="Arial" pitchFamily="34" charset="0"/>
                <a:cs typeface="Arial" pitchFamily="34" charset="0"/>
              </a:rPr>
              <a:t>. </a:t>
            </a:r>
            <a:r>
              <a:rPr lang="vi-VN" b="1" dirty="0">
                <a:latin typeface="Arial" pitchFamily="34" charset="0"/>
                <a:cs typeface="Arial" pitchFamily="34" charset="0"/>
              </a:rPr>
              <a:t>Quy định về bao gói, ghi nhãn, vận chuyển và bảo quản</a:t>
            </a:r>
            <a:endParaRPr lang="en-US" dirty="0">
              <a:latin typeface="Arial" pitchFamily="34" charset="0"/>
              <a:cs typeface="Arial" pitchFamily="34" charset="0"/>
            </a:endParaRPr>
          </a:p>
          <a:p>
            <a:pPr marL="285750" indent="-285750">
              <a:buFontTx/>
              <a:buChar char="-"/>
            </a:pPr>
            <a:endParaRPr lang="en-US" dirty="0" smtClean="0"/>
          </a:p>
          <a:p>
            <a:pPr marL="285750" indent="-285750">
              <a:buFontTx/>
              <a:buChar char="-"/>
            </a:pPr>
            <a:r>
              <a:rPr lang="vi-VN" sz="1600" dirty="0" smtClean="0"/>
              <a:t>Các sản phẩm, hàng hóa vật liệu xây dựng phải ghi nhãn theo quy định tại Nghị định số 43/2017/NĐ-CP ngày 14 tháng 4 năm 2017 của Chính phủ về nhãn hàng hóa và </a:t>
            </a:r>
            <a:r>
              <a:rPr lang="vi-VN" sz="1600" dirty="0" smtClean="0">
                <a:solidFill>
                  <a:srgbClr val="FF0000"/>
                </a:solidFill>
              </a:rPr>
              <a:t>Nghị định số 111/2021/NĐ-CP ngày 09 tháng 12 năm 2021 của Chính phủ sửa đổi, bổ sung một số điều Nghị định số 43/2017/NĐ-CP </a:t>
            </a:r>
            <a:r>
              <a:rPr lang="vi-VN" sz="1600" dirty="0" smtClean="0"/>
              <a:t>ngày 14 tháng 4 năm 2017 của Chính phủ về nhãn hàng hóa, </a:t>
            </a:r>
            <a:r>
              <a:rPr lang="vi-VN" sz="1600" dirty="0" smtClean="0">
                <a:solidFill>
                  <a:srgbClr val="FF0000"/>
                </a:solidFill>
              </a:rPr>
              <a:t>Thông tư số 18/2022/TT-BKHCN</a:t>
            </a:r>
            <a:r>
              <a:rPr lang="vi-VN" sz="1600" dirty="0" smtClean="0"/>
              <a:t> của Bộ KH&amp;CN quy định chi tiết một số nội dung bắt buộc thể hiện trên nhãn hàng hóa của một số nhóm hàng hóa bằng phương thức điện tử.</a:t>
            </a:r>
            <a:endParaRPr lang="en-US" sz="1600" dirty="0" smtClean="0"/>
          </a:p>
          <a:p>
            <a:pPr marL="285750" indent="-285750">
              <a:buFontTx/>
              <a:buChar char="-"/>
            </a:pPr>
            <a:r>
              <a:rPr lang="vi-VN" sz="1600" dirty="0" smtClean="0"/>
              <a:t>Thực </a:t>
            </a:r>
            <a:r>
              <a:rPr lang="vi-VN" sz="1600" dirty="0"/>
              <a:t>hiện quy định về bao gói (với sản phẩm đóng bao, kiện, thùng), vận chuyển và bảo quản được nêu trong tiêu chuẩn đối với sản phẩm, hàng hóa đó</a:t>
            </a:r>
            <a:r>
              <a:rPr lang="vi-VN" sz="1600" dirty="0" smtClean="0"/>
              <a:t>.</a:t>
            </a:r>
            <a:endParaRPr lang="en-US" sz="1600" dirty="0"/>
          </a:p>
        </p:txBody>
      </p:sp>
    </p:spTree>
    <p:extLst>
      <p:ext uri="{BB962C8B-B14F-4D97-AF65-F5344CB8AC3E}">
        <p14:creationId xmlns:p14="http://schemas.microsoft.com/office/powerpoint/2010/main" val="322785199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762000" y="381000"/>
            <a:ext cx="8077200" cy="892552"/>
          </a:xfrm>
          <a:prstGeom prst="rect">
            <a:avLst/>
          </a:prstGeom>
          <a:noFill/>
        </p:spPr>
        <p:txBody>
          <a:bodyPr wrap="square" rtlCol="0">
            <a:spAutoFit/>
          </a:bodyPr>
          <a:lstStyle/>
          <a:p>
            <a:r>
              <a:rPr lang="en-US" sz="2600" dirty="0">
                <a:latin typeface="Arial" pitchFamily="34" charset="0"/>
                <a:cs typeface="Arial" pitchFamily="34" charset="0"/>
              </a:rPr>
              <a:t>4</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Hoạt</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động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đăng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ký</a:t>
            </a:r>
            <a:r>
              <a:rPr lang="en-US" sz="2600" dirty="0" smtClean="0">
                <a:latin typeface="Arial" pitchFamily="34" charset="0"/>
                <a:cs typeface="Arial" pitchFamily="34" charset="0"/>
              </a:rPr>
              <a:t>/</a:t>
            </a:r>
            <a:r>
              <a:rPr lang="en-US" sz="2600" dirty="0" err="1" smtClean="0">
                <a:latin typeface="Arial" pitchFamily="34" charset="0"/>
                <a:cs typeface="Arial" pitchFamily="34" charset="0"/>
              </a:rPr>
              <a:t>thừa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nhận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đối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với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tổ</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chức</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chứng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nhận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hợp</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quy</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tổ</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chức</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thử</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nghiệm</a:t>
            </a:r>
            <a:r>
              <a:rPr lang="en-US" sz="2600" dirty="0" smtClean="0">
                <a:latin typeface="Arial" pitchFamily="34" charset="0"/>
                <a:cs typeface="Arial" pitchFamily="34" charset="0"/>
              </a:rPr>
              <a:t> </a:t>
            </a:r>
            <a:endParaRPr lang="en-US" sz="2600" dirty="0">
              <a:latin typeface="Arial" pitchFamily="34" charset="0"/>
              <a:cs typeface="Arial" pitchFamily="34" charset="0"/>
            </a:endParaRPr>
          </a:p>
        </p:txBody>
      </p:sp>
      <p:sp>
        <p:nvSpPr>
          <p:cNvPr id="4" name="Rectangle 3"/>
          <p:cNvSpPr/>
          <p:nvPr/>
        </p:nvSpPr>
        <p:spPr>
          <a:xfrm>
            <a:off x="838200" y="1559302"/>
            <a:ext cx="7620000" cy="3385542"/>
          </a:xfrm>
          <a:prstGeom prst="rect">
            <a:avLst/>
          </a:prstGeom>
        </p:spPr>
        <p:txBody>
          <a:bodyPr wrap="square">
            <a:spAutoFit/>
          </a:bodyPr>
          <a:lstStyle/>
          <a:p>
            <a:r>
              <a:rPr lang="vi-VN" dirty="0"/>
              <a:t>4.1. Các tổ chức chứng nhận, tổ chức thử nghiệm có năng lực đáp ứng yêu cầu về thử nghiệm, chứng nhận đối với sản phẩm, hàng hóa vật liệu xây dựng phù hợp với quy định tại QCVN 16:2023/BXD, lập hồ sơ đăng ký theo quy định tại Nghị định số 107/2016/NĐ-CP, Nghị định số 154/2018/NĐ-CP nộp về Bộ Xây dựng để xem xét cấp Giấy chứng nhận đăng ký hoạt động chứng nhận; Giấy chứng nhận đăng ký hoạt động thử nghiệm.</a:t>
            </a:r>
            <a:endParaRPr lang="en-US" dirty="0"/>
          </a:p>
          <a:p>
            <a:r>
              <a:rPr lang="vi-VN" dirty="0"/>
              <a:t>4.2. Bộ Xây dựng xem xét, thừa nhận các Tổ chức chứng nhận, Tổ chức thử nghiệm tại nước ngoài thực hiện công tác chứng nhận, thử nghiệm các sản phẩm, hàng hóa vật liệu xây dựng tại Bảng 1 theo quy định của Pháp luật khi Thỏa thuận thừa nhận lẫn nhau được ký kết.</a:t>
            </a:r>
            <a:endParaRPr lang="en-US" dirty="0"/>
          </a:p>
          <a:p>
            <a:endParaRPr lang="en-US" sz="1600" dirty="0"/>
          </a:p>
        </p:txBody>
      </p:sp>
    </p:spTree>
    <p:extLst>
      <p:ext uri="{BB962C8B-B14F-4D97-AF65-F5344CB8AC3E}">
        <p14:creationId xmlns:p14="http://schemas.microsoft.com/office/powerpoint/2010/main" val="77606166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457200" y="381000"/>
            <a:ext cx="8610600" cy="1692771"/>
          </a:xfrm>
          <a:prstGeom prst="rect">
            <a:avLst/>
          </a:prstGeom>
          <a:noFill/>
        </p:spPr>
        <p:txBody>
          <a:bodyPr wrap="square" rtlCol="0">
            <a:spAutoFit/>
          </a:bodyPr>
          <a:lstStyle/>
          <a:p>
            <a:r>
              <a:rPr lang="en-US" sz="2600" dirty="0" smtClean="0">
                <a:latin typeface="Arial" pitchFamily="34" charset="0"/>
                <a:cs typeface="Arial" pitchFamily="34" charset="0"/>
              </a:rPr>
              <a:t>5. </a:t>
            </a:r>
            <a:r>
              <a:rPr lang="en-US" sz="2600" dirty="0" err="1" smtClean="0">
                <a:latin typeface="Arial" pitchFamily="34" charset="0"/>
                <a:cs typeface="Arial" pitchFamily="34" charset="0"/>
              </a:rPr>
              <a:t>Trách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nhiệm</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của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các</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tổ</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chức</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và</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cá</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nhân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liên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đến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hoạt</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động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chứng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nhận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hợp</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quy</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và</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công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bố</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hợp</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quy</a:t>
            </a:r>
            <a:r>
              <a:rPr lang="en-US" sz="2600" dirty="0" smtClean="0">
                <a:latin typeface="Arial" pitchFamily="34" charset="0"/>
                <a:cs typeface="Arial" pitchFamily="34" charset="0"/>
              </a:rPr>
              <a:t>  </a:t>
            </a:r>
          </a:p>
          <a:p>
            <a:endParaRPr lang="en-US" sz="2600" dirty="0">
              <a:latin typeface="Arial" pitchFamily="34" charset="0"/>
              <a:cs typeface="Arial" pitchFamily="34" charset="0"/>
            </a:endParaRPr>
          </a:p>
          <a:p>
            <a:endParaRPr lang="en-US" sz="2600" dirty="0">
              <a:latin typeface="Arial" pitchFamily="34" charset="0"/>
              <a:cs typeface="Arial" pitchFamily="34" charset="0"/>
            </a:endParaRPr>
          </a:p>
        </p:txBody>
      </p:sp>
      <p:sp>
        <p:nvSpPr>
          <p:cNvPr id="4" name="Rectangle 3"/>
          <p:cNvSpPr/>
          <p:nvPr/>
        </p:nvSpPr>
        <p:spPr>
          <a:xfrm>
            <a:off x="838200" y="1559302"/>
            <a:ext cx="7620000" cy="4278094"/>
          </a:xfrm>
          <a:prstGeom prst="rect">
            <a:avLst/>
          </a:prstGeom>
        </p:spPr>
        <p:txBody>
          <a:bodyPr wrap="square">
            <a:spAutoFit/>
          </a:bodyPr>
          <a:lstStyle/>
          <a:p>
            <a:r>
              <a:rPr lang="vi-VN" sz="1600" b="1" dirty="0"/>
              <a:t>5.1. Cơ quan chuyên môn của Bộ Xây dựng </a:t>
            </a:r>
            <a:endParaRPr lang="en-US" sz="1600" b="1" dirty="0" smtClean="0"/>
          </a:p>
          <a:p>
            <a:r>
              <a:rPr lang="vi-VN" sz="1600" b="1" dirty="0" smtClean="0"/>
              <a:t>5.2</a:t>
            </a:r>
            <a:r>
              <a:rPr lang="vi-VN" sz="1600" b="1" dirty="0"/>
              <a:t>. Cơ quan kiểm tra tại địa phương </a:t>
            </a:r>
            <a:endParaRPr lang="en-US" sz="1600" b="1" dirty="0" smtClean="0"/>
          </a:p>
          <a:p>
            <a:r>
              <a:rPr lang="vi-VN" sz="1600" b="1" dirty="0" smtClean="0"/>
              <a:t>5.3</a:t>
            </a:r>
            <a:r>
              <a:rPr lang="vi-VN" sz="1600" b="1" dirty="0"/>
              <a:t>. Tổ chức chứng nhận hợp quy và Tổ chức thử nghiệm có trách nhiệm</a:t>
            </a:r>
            <a:r>
              <a:rPr lang="vi-VN" sz="1600" b="1" dirty="0" smtClean="0"/>
              <a:t>:</a:t>
            </a:r>
            <a:endParaRPr lang="en-US" sz="1600" b="1" dirty="0" smtClean="0"/>
          </a:p>
          <a:p>
            <a:r>
              <a:rPr lang="en-US" sz="1600" dirty="0" smtClean="0"/>
              <a:t>- </a:t>
            </a:r>
            <a:r>
              <a:rPr lang="vi-VN" sz="1600" dirty="0" smtClean="0"/>
              <a:t>Định </a:t>
            </a:r>
            <a:r>
              <a:rPr lang="vi-VN" sz="1600" dirty="0"/>
              <a:t>kỳ trước ngày 20 tháng 12 hàng năm hoặc đột xuất theo yêu cầu, gửi báo cáo bằng văn bản về kết quả hoạt động chứng nhận hợp quy, hoạt động thử nghiệm về Cơ quan kiểm tra tại địa phương và Bộ Xây dựng.</a:t>
            </a:r>
            <a:endParaRPr lang="en-US" sz="1600" dirty="0"/>
          </a:p>
          <a:p>
            <a:r>
              <a:rPr lang="en-US" sz="1600" dirty="0" smtClean="0"/>
              <a:t>- </a:t>
            </a:r>
            <a:r>
              <a:rPr lang="vi-VN" sz="1600" dirty="0" smtClean="0"/>
              <a:t>Khi </a:t>
            </a:r>
            <a:r>
              <a:rPr lang="vi-VN" sz="1600" dirty="0"/>
              <a:t>có thay đổi năng lực hoạt động chứng nhận hợp quy, hoạt động thử nghiệm so với hồ sơ đã đăng ký, trong thời hạn 15 ngày kể từ ngày có sự thay đổi phải thông báo cho Bộ Xây dựng.</a:t>
            </a:r>
            <a:endParaRPr lang="en-US" sz="1600" dirty="0"/>
          </a:p>
          <a:p>
            <a:r>
              <a:rPr lang="en-US" sz="1600" dirty="0" smtClean="0"/>
              <a:t>- </a:t>
            </a:r>
            <a:r>
              <a:rPr lang="vi-VN" sz="1600" dirty="0" smtClean="0"/>
              <a:t>Thực </a:t>
            </a:r>
            <a:r>
              <a:rPr lang="vi-VN" sz="1600" dirty="0"/>
              <a:t>hiện các quyền và nghĩa vụ khác theo quy định của pháp luật</a:t>
            </a:r>
            <a:endParaRPr lang="en-US" sz="1600" dirty="0"/>
          </a:p>
          <a:p>
            <a:r>
              <a:rPr lang="vi-VN" sz="1600" b="1" dirty="0" smtClean="0"/>
              <a:t>5.4</a:t>
            </a:r>
            <a:r>
              <a:rPr lang="vi-VN" sz="1600" b="1" dirty="0"/>
              <a:t>. Các tổ chức, cá nhân sản xuất và nhập khẩu sản phẩm, hàng hóa vật liệu xây dựng có trách nhiệm</a:t>
            </a:r>
            <a:r>
              <a:rPr lang="vi-VN" sz="1600" b="1" dirty="0" smtClean="0"/>
              <a:t>:</a:t>
            </a:r>
            <a:endParaRPr lang="en-US" sz="1600" b="1" dirty="0" smtClean="0"/>
          </a:p>
          <a:p>
            <a:r>
              <a:rPr lang="vi-VN" sz="1600" dirty="0"/>
              <a:t>Tuân thủ các quy định của Pháp luật và đảm bảo chất lượng sản phẩm, hàng hóa đáp ứng các quy định của Quy chuẩn trước khi lưu thông và đưa vào công trình xây dựng.</a:t>
            </a:r>
            <a:endParaRPr lang="en-US" sz="1600" dirty="0"/>
          </a:p>
          <a:p>
            <a:r>
              <a:rPr lang="vi-VN" sz="1600" dirty="0"/>
              <a:t>Thực hiện các quyền và nghĩa vụ khác theo quy định của pháp luật.</a:t>
            </a:r>
            <a:endParaRPr lang="en-US" sz="1600" dirty="0"/>
          </a:p>
          <a:p>
            <a:endParaRPr lang="en-US" sz="1600" dirty="0"/>
          </a:p>
        </p:txBody>
      </p:sp>
    </p:spTree>
    <p:extLst>
      <p:ext uri="{BB962C8B-B14F-4D97-AF65-F5344CB8AC3E}">
        <p14:creationId xmlns:p14="http://schemas.microsoft.com/office/powerpoint/2010/main" val="281057528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7" name="TextBox 6"/>
          <p:cNvSpPr txBox="1"/>
          <p:nvPr/>
        </p:nvSpPr>
        <p:spPr>
          <a:xfrm>
            <a:off x="1524000" y="2743200"/>
            <a:ext cx="6248400" cy="553998"/>
          </a:xfrm>
          <a:prstGeom prst="rect">
            <a:avLst/>
          </a:prstGeom>
          <a:noFill/>
        </p:spPr>
        <p:txBody>
          <a:bodyPr wrap="square" rtlCol="0">
            <a:spAutoFit/>
          </a:bodyPr>
          <a:lstStyle/>
          <a:p>
            <a:r>
              <a:rPr lang="en-US" sz="3000" i="1" dirty="0" smtClean="0">
                <a:effectLst>
                  <a:outerShdw blurRad="38100" dist="38100" dir="2700000" algn="tl">
                    <a:srgbClr val="000000">
                      <a:alpha val="43137"/>
                    </a:srgbClr>
                  </a:outerShdw>
                </a:effectLst>
                <a:latin typeface="Arial" pitchFamily="34" charset="0"/>
                <a:cs typeface="Arial" pitchFamily="34" charset="0"/>
              </a:rPr>
              <a:t>THANK YOU FOR WATCHING</a:t>
            </a:r>
            <a:endParaRPr lang="en-US" sz="3000" i="1" dirty="0">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2249289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228600"/>
            <a:ext cx="7848600" cy="461665"/>
          </a:xfrm>
          <a:prstGeom prst="rect">
            <a:avLst/>
          </a:prstGeom>
          <a:noFill/>
        </p:spPr>
        <p:txBody>
          <a:bodyPr wrap="square" rtlCol="0">
            <a:spAutoFit/>
          </a:bodyPr>
          <a:lstStyle/>
          <a:p>
            <a:r>
              <a:rPr lang="en-US" sz="2400" dirty="0">
                <a:latin typeface="Arial" pitchFamily="34" charset="0"/>
                <a:cs typeface="Arial" pitchFamily="34" charset="0"/>
              </a:rPr>
              <a:t>1</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chung</a:t>
            </a:r>
            <a:endParaRPr lang="en-US" sz="2400" dirty="0">
              <a:latin typeface="Arial" pitchFamily="34" charset="0"/>
              <a:cs typeface="Arial" pitchFamily="34" charset="0"/>
            </a:endParaRPr>
          </a:p>
        </p:txBody>
      </p:sp>
      <p:sp>
        <p:nvSpPr>
          <p:cNvPr id="4" name="TextBox 3"/>
          <p:cNvSpPr txBox="1"/>
          <p:nvPr/>
        </p:nvSpPr>
        <p:spPr>
          <a:xfrm>
            <a:off x="762000" y="1339267"/>
            <a:ext cx="7772400" cy="3400931"/>
          </a:xfrm>
          <a:prstGeom prst="rect">
            <a:avLst/>
          </a:prstGeom>
          <a:noFill/>
        </p:spPr>
        <p:txBody>
          <a:bodyPr wrap="square" rtlCol="0">
            <a:spAutoFit/>
          </a:bodyPr>
          <a:lstStyle/>
          <a:p>
            <a:r>
              <a:rPr lang="vi-VN" b="1" dirty="0" smtClean="0">
                <a:latin typeface="Arial" pitchFamily="34" charset="0"/>
                <a:cs typeface="Arial" pitchFamily="34" charset="0"/>
              </a:rPr>
              <a:t>1.2</a:t>
            </a:r>
            <a:r>
              <a:rPr lang="vi-VN" b="1" dirty="0">
                <a:latin typeface="Arial" pitchFamily="34" charset="0"/>
                <a:cs typeface="Arial" pitchFamily="34" charset="0"/>
              </a:rPr>
              <a:t>. Đối tượng áp dụng</a:t>
            </a:r>
            <a:endParaRPr lang="en-US" dirty="0">
              <a:latin typeface="Arial" pitchFamily="34" charset="0"/>
              <a:cs typeface="Arial" pitchFamily="34" charset="0"/>
            </a:endParaRPr>
          </a:p>
          <a:p>
            <a:r>
              <a:rPr lang="vi-VN" dirty="0">
                <a:latin typeface="Arial" pitchFamily="34" charset="0"/>
                <a:cs typeface="Arial" pitchFamily="34" charset="0"/>
              </a:rPr>
              <a:t>1.2.1. Các tổ chức, cá nhân sản xuất, nhập khẩu, kinh doanh, sử dụng sản phẩm, hàng hóa vật liệu xây dựng.</a:t>
            </a:r>
            <a:endParaRPr lang="en-US" dirty="0">
              <a:latin typeface="Arial" pitchFamily="34" charset="0"/>
              <a:cs typeface="Arial" pitchFamily="34" charset="0"/>
            </a:endParaRPr>
          </a:p>
          <a:p>
            <a:r>
              <a:rPr lang="vi-VN" dirty="0">
                <a:latin typeface="Arial" pitchFamily="34" charset="0"/>
                <a:cs typeface="Arial" pitchFamily="34" charset="0"/>
              </a:rPr>
              <a:t>1.2.2. Các tổ chức thử nghiệm, tổ chức chứng nhận hợp quy thực hiện việc đánh giá, chứng nhận hợp quy, sản phẩm, hàng hóa vật liệu xây dựng.</a:t>
            </a:r>
            <a:endParaRPr lang="en-US" dirty="0">
              <a:latin typeface="Arial" pitchFamily="34" charset="0"/>
              <a:cs typeface="Arial" pitchFamily="34" charset="0"/>
            </a:endParaRPr>
          </a:p>
          <a:p>
            <a:r>
              <a:rPr lang="vi-VN" dirty="0">
                <a:latin typeface="Arial" pitchFamily="34" charset="0"/>
                <a:cs typeface="Arial" pitchFamily="34" charset="0"/>
              </a:rPr>
              <a:t>1.2.3. Các cơ quan quản l</a:t>
            </a:r>
            <a:r>
              <a:rPr lang="en-US" dirty="0">
                <a:latin typeface="Arial" pitchFamily="34" charset="0"/>
                <a:cs typeface="Arial" pitchFamily="34" charset="0"/>
              </a:rPr>
              <a:t>ý </a:t>
            </a:r>
            <a:r>
              <a:rPr lang="vi-VN" dirty="0">
                <a:latin typeface="Arial" pitchFamily="34" charset="0"/>
                <a:cs typeface="Arial" pitchFamily="34" charset="0"/>
              </a:rPr>
              <a:t>nhà nước có liên quan về chất lượng sản phẩm, hàng hóa vật liệu xây dựng</a:t>
            </a:r>
            <a:r>
              <a:rPr lang="vi-VN" dirty="0" smtClean="0">
                <a:latin typeface="Arial" pitchFamily="34" charset="0"/>
                <a:cs typeface="Arial" pitchFamily="34" charset="0"/>
              </a:rPr>
              <a:t>.</a:t>
            </a:r>
            <a:endParaRPr lang="en-US" dirty="0" smtClean="0">
              <a:latin typeface="Arial" pitchFamily="34" charset="0"/>
              <a:cs typeface="Arial" pitchFamily="34" charset="0"/>
            </a:endParaRPr>
          </a:p>
          <a:p>
            <a:r>
              <a:rPr lang="en-US" b="1" dirty="0" smtClean="0">
                <a:latin typeface="Arial" pitchFamily="34" charset="0"/>
                <a:cs typeface="Arial" pitchFamily="34" charset="0"/>
              </a:rPr>
              <a:t>1.3. </a:t>
            </a:r>
            <a:r>
              <a:rPr lang="en-US" b="1" dirty="0" err="1" smtClean="0">
                <a:latin typeface="Arial" pitchFamily="34" charset="0"/>
                <a:cs typeface="Arial" pitchFamily="34" charset="0"/>
              </a:rPr>
              <a:t>Giải</a:t>
            </a:r>
            <a:r>
              <a:rPr lang="en-US" b="1" dirty="0" smtClean="0">
                <a:latin typeface="Arial" pitchFamily="34" charset="0"/>
                <a:cs typeface="Arial" pitchFamily="34" charset="0"/>
              </a:rPr>
              <a:t> </a:t>
            </a:r>
            <a:r>
              <a:rPr lang="en-US" b="1" dirty="0" err="1" smtClean="0">
                <a:latin typeface="Arial" pitchFamily="34" charset="0"/>
                <a:cs typeface="Arial" pitchFamily="34" charset="0"/>
              </a:rPr>
              <a:t>thích</a:t>
            </a:r>
            <a:r>
              <a:rPr lang="en-US" b="1" dirty="0" smtClean="0">
                <a:latin typeface="Arial" pitchFamily="34" charset="0"/>
                <a:cs typeface="Arial" pitchFamily="34" charset="0"/>
              </a:rPr>
              <a:t> </a:t>
            </a:r>
            <a:r>
              <a:rPr lang="en-US" b="1" dirty="0" err="1" smtClean="0">
                <a:latin typeface="Arial" pitchFamily="34" charset="0"/>
                <a:cs typeface="Arial" pitchFamily="34" charset="0"/>
              </a:rPr>
              <a:t>từ</a:t>
            </a:r>
            <a:r>
              <a:rPr lang="en-US" b="1" dirty="0" smtClean="0">
                <a:latin typeface="Arial" pitchFamily="34" charset="0"/>
                <a:cs typeface="Arial" pitchFamily="34" charset="0"/>
              </a:rPr>
              <a:t> </a:t>
            </a:r>
            <a:r>
              <a:rPr lang="en-US" b="1" dirty="0" err="1" smtClean="0">
                <a:latin typeface="Arial" pitchFamily="34" charset="0"/>
                <a:cs typeface="Arial" pitchFamily="34" charset="0"/>
              </a:rPr>
              <a:t>ngữ</a:t>
            </a:r>
            <a:endParaRPr lang="en-US" b="1" dirty="0" smtClean="0">
              <a:latin typeface="Arial" pitchFamily="34" charset="0"/>
              <a:cs typeface="Arial" pitchFamily="34" charset="0"/>
            </a:endParaRPr>
          </a:p>
          <a:p>
            <a:r>
              <a:rPr lang="en-US" b="1" dirty="0" smtClean="0">
                <a:latin typeface="Arial" pitchFamily="34" charset="0"/>
                <a:cs typeface="Arial" pitchFamily="34" charset="0"/>
              </a:rPr>
              <a:t>1.4. </a:t>
            </a:r>
            <a:r>
              <a:rPr lang="en-US" b="1" dirty="0" err="1">
                <a:latin typeface="Arial" pitchFamily="34" charset="0"/>
                <a:cs typeface="Arial" pitchFamily="34" charset="0"/>
              </a:rPr>
              <a:t>Q</a:t>
            </a:r>
            <a:r>
              <a:rPr lang="en-US" b="1" dirty="0" err="1" smtClean="0">
                <a:latin typeface="Arial" pitchFamily="34" charset="0"/>
                <a:cs typeface="Arial" pitchFamily="34" charset="0"/>
              </a:rPr>
              <a:t>uy</a:t>
            </a:r>
            <a:r>
              <a:rPr lang="en-US" b="1" dirty="0" smtClean="0">
                <a:latin typeface="Arial" pitchFamily="34" charset="0"/>
                <a:cs typeface="Arial" pitchFamily="34" charset="0"/>
              </a:rPr>
              <a:t> </a:t>
            </a:r>
            <a:r>
              <a:rPr lang="en-US" b="1" dirty="0" err="1" smtClean="0">
                <a:latin typeface="Arial" pitchFamily="34" charset="0"/>
                <a:cs typeface="Arial" pitchFamily="34" charset="0"/>
              </a:rPr>
              <a:t>định</a:t>
            </a:r>
            <a:r>
              <a:rPr lang="en-US" b="1" dirty="0" smtClean="0">
                <a:latin typeface="Arial" pitchFamily="34" charset="0"/>
                <a:cs typeface="Arial" pitchFamily="34" charset="0"/>
              </a:rPr>
              <a:t> </a:t>
            </a:r>
            <a:r>
              <a:rPr lang="en-US" b="1" dirty="0" err="1" smtClean="0">
                <a:latin typeface="Arial" pitchFamily="34" charset="0"/>
                <a:cs typeface="Arial" pitchFamily="34" charset="0"/>
              </a:rPr>
              <a:t>chung</a:t>
            </a:r>
            <a:endParaRPr lang="en-US" b="1" dirty="0" smtClean="0">
              <a:latin typeface="Arial" pitchFamily="34" charset="0"/>
              <a:cs typeface="Arial" pitchFamily="34" charset="0"/>
            </a:endParaRPr>
          </a:p>
          <a:p>
            <a:r>
              <a:rPr lang="en-US" b="1" dirty="0" smtClean="0">
                <a:latin typeface="Arial" pitchFamily="34" charset="0"/>
                <a:cs typeface="Arial" pitchFamily="34" charset="0"/>
              </a:rPr>
              <a:t>1.5. </a:t>
            </a:r>
            <a:r>
              <a:rPr lang="en-US" b="1" dirty="0" err="1" smtClean="0">
                <a:latin typeface="Arial" pitchFamily="34" charset="0"/>
                <a:cs typeface="Arial" pitchFamily="34" charset="0"/>
              </a:rPr>
              <a:t>Tài</a:t>
            </a:r>
            <a:r>
              <a:rPr lang="en-US" b="1" dirty="0" smtClean="0">
                <a:latin typeface="Arial" pitchFamily="34" charset="0"/>
                <a:cs typeface="Arial" pitchFamily="34" charset="0"/>
              </a:rPr>
              <a:t> </a:t>
            </a:r>
            <a:r>
              <a:rPr lang="en-US" b="1" dirty="0" err="1" smtClean="0">
                <a:latin typeface="Arial" pitchFamily="34" charset="0"/>
                <a:cs typeface="Arial" pitchFamily="34" charset="0"/>
              </a:rPr>
              <a:t>liệu</a:t>
            </a:r>
            <a:r>
              <a:rPr lang="en-US" b="1" dirty="0" smtClean="0">
                <a:latin typeface="Arial" pitchFamily="34" charset="0"/>
                <a:cs typeface="Arial" pitchFamily="34" charset="0"/>
              </a:rPr>
              <a:t> </a:t>
            </a:r>
            <a:r>
              <a:rPr lang="en-US" b="1" dirty="0" err="1" smtClean="0">
                <a:latin typeface="Arial" pitchFamily="34" charset="0"/>
                <a:cs typeface="Arial" pitchFamily="34" charset="0"/>
              </a:rPr>
              <a:t>viện</a:t>
            </a:r>
            <a:r>
              <a:rPr lang="en-US" b="1" dirty="0" smtClean="0">
                <a:latin typeface="Arial" pitchFamily="34" charset="0"/>
                <a:cs typeface="Arial" pitchFamily="34" charset="0"/>
              </a:rPr>
              <a:t> </a:t>
            </a:r>
            <a:r>
              <a:rPr lang="en-US" b="1" dirty="0" err="1" smtClean="0">
                <a:latin typeface="Arial" pitchFamily="34" charset="0"/>
                <a:cs typeface="Arial" pitchFamily="34" charset="0"/>
              </a:rPr>
              <a:t>dẫn</a:t>
            </a:r>
            <a:endParaRPr lang="en-US" dirty="0">
              <a:latin typeface="Arial" pitchFamily="34" charset="0"/>
              <a:cs typeface="Arial" pitchFamily="34" charset="0"/>
            </a:endParaRPr>
          </a:p>
          <a:p>
            <a:endParaRPr lang="en-US" sz="1700" dirty="0">
              <a:latin typeface="Arial" pitchFamily="34" charset="0"/>
              <a:cs typeface="Arial" pitchFamily="34" charset="0"/>
            </a:endParaRPr>
          </a:p>
        </p:txBody>
      </p:sp>
    </p:spTree>
    <p:extLst>
      <p:ext uri="{BB962C8B-B14F-4D97-AF65-F5344CB8AC3E}">
        <p14:creationId xmlns:p14="http://schemas.microsoft.com/office/powerpoint/2010/main" val="23116300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533400" y="762000"/>
            <a:ext cx="8077200" cy="4524315"/>
          </a:xfrm>
          <a:prstGeom prst="rect">
            <a:avLst/>
          </a:prstGeom>
          <a:noFill/>
        </p:spPr>
        <p:txBody>
          <a:bodyPr wrap="square" rtlCol="0">
            <a:spAutoFit/>
          </a:bodyPr>
          <a:lstStyle/>
          <a:p>
            <a:r>
              <a:rPr lang="en-US" sz="1600" spc="30" dirty="0" smtClean="0">
                <a:latin typeface="Arial" pitchFamily="34" charset="0"/>
                <a:cs typeface="Arial" pitchFamily="34" charset="0"/>
              </a:rPr>
              <a:t>2.1. </a:t>
            </a:r>
            <a:r>
              <a:rPr lang="vi-VN" sz="1600" dirty="0"/>
              <a:t>Không sử dụng nguyên liệu amiăng amfibôn (tên viết khác amfibole) cho chế tạo các sản phẩm vật liệu xây dựng. Nhóm amiăng amfibôn bị cấm sử dụng gồm 05 loại sau:</a:t>
            </a:r>
          </a:p>
          <a:p>
            <a:r>
              <a:rPr lang="vi-VN" sz="1600" dirty="0"/>
              <a:t>- Crocidolite (amiăng xanh): Mã hàng hóa xuất khẩu, nhập khẩu (Mã HS): 2524.10.00</a:t>
            </a:r>
          </a:p>
          <a:p>
            <a:r>
              <a:rPr lang="vi-VN" sz="1600" dirty="0"/>
              <a:t>Dạng sợi, màu xanh, công thức hóa học: 3H</a:t>
            </a:r>
            <a:r>
              <a:rPr lang="vi-VN" sz="1600" baseline="-25000" dirty="0"/>
              <a:t>2</a:t>
            </a:r>
            <a:r>
              <a:rPr lang="vi-VN" sz="1600" dirty="0"/>
              <a:t>O.2Na</a:t>
            </a:r>
            <a:r>
              <a:rPr lang="vi-VN" sz="1600" baseline="-25000" dirty="0"/>
              <a:t>2</a:t>
            </a:r>
            <a:r>
              <a:rPr lang="vi-VN" sz="1600" dirty="0"/>
              <a:t>O. 6(Fe</a:t>
            </a:r>
            <a:r>
              <a:rPr lang="vi-VN" sz="1600" baseline="-25000" dirty="0"/>
              <a:t>2</a:t>
            </a:r>
            <a:r>
              <a:rPr lang="vi-VN" sz="1600" dirty="0"/>
              <a:t>,Mg)O.2Fe</a:t>
            </a:r>
            <a:r>
              <a:rPr lang="vi-VN" sz="1600" baseline="-25000" dirty="0"/>
              <a:t>2</a:t>
            </a:r>
            <a:r>
              <a:rPr lang="vi-VN" sz="1600" dirty="0"/>
              <a:t>O</a:t>
            </a:r>
            <a:r>
              <a:rPr lang="vi-VN" sz="1600" baseline="-25000" dirty="0"/>
              <a:t>3</a:t>
            </a:r>
            <a:r>
              <a:rPr lang="vi-VN" sz="1600" dirty="0"/>
              <a:t>.17SiO</a:t>
            </a:r>
            <a:r>
              <a:rPr lang="vi-VN" sz="1600" baseline="-25000" dirty="0"/>
              <a:t>2</a:t>
            </a:r>
            <a:r>
              <a:rPr lang="vi-VN" sz="1600" dirty="0"/>
              <a:t>;</a:t>
            </a:r>
          </a:p>
          <a:p>
            <a:r>
              <a:rPr lang="vi-VN" sz="1600" dirty="0"/>
              <a:t>- Amosite (amiăng nâu): Mã HS: 2524.90.00</a:t>
            </a:r>
          </a:p>
          <a:p>
            <a:r>
              <a:rPr lang="vi-VN" sz="1600" dirty="0"/>
              <a:t>Dạng sợi, màu nâu, công thức hóa học: 5,5FeO.1,5MgO. 8SiO</a:t>
            </a:r>
            <a:r>
              <a:rPr lang="vi-VN" sz="1600" baseline="-25000" dirty="0"/>
              <a:t>2</a:t>
            </a:r>
            <a:r>
              <a:rPr lang="vi-VN" sz="1600" dirty="0"/>
              <a:t>.H</a:t>
            </a:r>
            <a:r>
              <a:rPr lang="vi-VN" sz="1600" baseline="-25000" dirty="0"/>
              <a:t>2</a:t>
            </a:r>
            <a:r>
              <a:rPr lang="vi-VN" sz="1600" dirty="0"/>
              <a:t>O;</a:t>
            </a:r>
          </a:p>
          <a:p>
            <a:r>
              <a:rPr lang="vi-VN" sz="1600" dirty="0"/>
              <a:t>- Anthophilite: Mã HS: 2524.90.00</a:t>
            </a:r>
          </a:p>
          <a:p>
            <a:r>
              <a:rPr lang="vi-VN" sz="1600" dirty="0"/>
              <a:t>Dạng sợi, có màu, công thức hóa học: 7(Mg,Fe)O.8SiO</a:t>
            </a:r>
            <a:r>
              <a:rPr lang="vi-VN" sz="1600" baseline="-25000" dirty="0"/>
              <a:t>2</a:t>
            </a:r>
            <a:r>
              <a:rPr lang="vi-VN" sz="1600" dirty="0"/>
              <a:t>(OH)</a:t>
            </a:r>
            <a:r>
              <a:rPr lang="vi-VN" sz="1600" baseline="-25000" dirty="0"/>
              <a:t>2</a:t>
            </a:r>
            <a:r>
              <a:rPr lang="vi-VN" sz="1600" dirty="0"/>
              <a:t>;</a:t>
            </a:r>
          </a:p>
          <a:p>
            <a:r>
              <a:rPr lang="vi-VN" sz="1600" dirty="0"/>
              <a:t>- Actinolite: Mã HS: 2524.90.00</a:t>
            </a:r>
          </a:p>
          <a:p>
            <a:r>
              <a:rPr lang="vi-VN" sz="1600" dirty="0"/>
              <a:t>Dạng sợi, có màu, công thức hóa học: 2CaO.4MgO.FeO.8SiO</a:t>
            </a:r>
            <a:r>
              <a:rPr lang="vi-VN" sz="1600" baseline="-25000" dirty="0"/>
              <a:t>2</a:t>
            </a:r>
            <a:r>
              <a:rPr lang="vi-VN" sz="1600" dirty="0"/>
              <a:t>.H</a:t>
            </a:r>
            <a:r>
              <a:rPr lang="vi-VN" sz="1600" baseline="-25000" dirty="0"/>
              <a:t>2</a:t>
            </a:r>
            <a:r>
              <a:rPr lang="vi-VN" sz="1600" dirty="0"/>
              <a:t>O;</a:t>
            </a:r>
          </a:p>
          <a:p>
            <a:r>
              <a:rPr lang="vi-VN" sz="1600" dirty="0"/>
              <a:t>- Tremolite: Mã HS: 2524.90.00</a:t>
            </a:r>
          </a:p>
          <a:p>
            <a:r>
              <a:rPr lang="vi-VN" sz="1600" dirty="0"/>
              <a:t>Dạng sợi, có màu, công thức hóa học: 2CaO.5MgO.8SiO</a:t>
            </a:r>
            <a:r>
              <a:rPr lang="vi-VN" sz="1600" baseline="-25000" dirty="0"/>
              <a:t>2</a:t>
            </a:r>
            <a:r>
              <a:rPr lang="vi-VN" sz="1600" dirty="0"/>
              <a:t>.H</a:t>
            </a:r>
            <a:r>
              <a:rPr lang="vi-VN" sz="1600" baseline="-25000" dirty="0"/>
              <a:t>2</a:t>
            </a:r>
            <a:r>
              <a:rPr lang="vi-VN" sz="1600" dirty="0"/>
              <a:t>O</a:t>
            </a:r>
          </a:p>
          <a:p>
            <a:r>
              <a:rPr lang="vi-VN" sz="1600" spc="30" dirty="0" smtClean="0">
                <a:latin typeface="Arial" pitchFamily="34" charset="0"/>
                <a:cs typeface="Arial" pitchFamily="34" charset="0"/>
              </a:rPr>
              <a:t>2.</a:t>
            </a:r>
            <a:r>
              <a:rPr lang="en-US" sz="1600" spc="30" dirty="0" smtClean="0">
                <a:latin typeface="Arial" pitchFamily="34" charset="0"/>
                <a:cs typeface="Arial" pitchFamily="34" charset="0"/>
              </a:rPr>
              <a:t>2</a:t>
            </a:r>
            <a:r>
              <a:rPr lang="vi-VN" sz="1600" spc="30" dirty="0" smtClean="0">
                <a:latin typeface="Arial" pitchFamily="34" charset="0"/>
                <a:cs typeface="Arial" pitchFamily="34" charset="0"/>
              </a:rPr>
              <a:t>.</a:t>
            </a:r>
            <a:r>
              <a:rPr lang="vi-VN" sz="1600" b="1" spc="30" dirty="0" smtClean="0">
                <a:latin typeface="Arial" pitchFamily="34" charset="0"/>
                <a:cs typeface="Arial" pitchFamily="34" charset="0"/>
              </a:rPr>
              <a:t> </a:t>
            </a:r>
            <a:r>
              <a:rPr lang="vi-VN" sz="1600" dirty="0"/>
              <a:t>Các sản phẩm, hàng hóa vật liệu xây dựng phải được kiểm tra các chỉ tiêu kỹ thuật theo các phương pháp thử tương ứng và phải thỏa mãn mức yêu cầu quy định trong Bảng </a:t>
            </a:r>
            <a:r>
              <a:rPr lang="vi-VN" sz="1600" dirty="0" smtClean="0"/>
              <a:t>1</a:t>
            </a:r>
            <a:r>
              <a:rPr lang="en-US" sz="1600" dirty="0"/>
              <a:t> </a:t>
            </a:r>
            <a:r>
              <a:rPr lang="en-US" sz="1600" dirty="0" smtClean="0">
                <a:latin typeface="Arial" panose="020B0604020202020204" pitchFamily="34" charset="0"/>
                <a:cs typeface="Arial" panose="020B0604020202020204" pitchFamily="34" charset="0"/>
              </a:rPr>
              <a:t>(QCVN 16:2023/BXD)</a:t>
            </a:r>
            <a:r>
              <a:rPr lang="vi-VN" sz="1600" spc="30" dirty="0" smtClean="0">
                <a:latin typeface="Arial" pitchFamily="34" charset="0"/>
                <a:cs typeface="Arial" pitchFamily="34" charset="0"/>
              </a:rPr>
              <a:t>.</a:t>
            </a:r>
            <a:endParaRPr lang="en-US" sz="1600" spc="30" dirty="0" smtClean="0">
              <a:latin typeface="Arial" pitchFamily="34" charset="0"/>
              <a:cs typeface="Arial" pitchFamily="34" charset="0"/>
            </a:endParaRPr>
          </a:p>
          <a:p>
            <a:endParaRPr lang="en-US" sz="1600" spc="30" dirty="0">
              <a:latin typeface="Arial" pitchFamily="34" charset="0"/>
              <a:cs typeface="Arial" pitchFamily="34" charset="0"/>
            </a:endParaRPr>
          </a:p>
          <a:p>
            <a:pPr marL="285750" indent="-285750">
              <a:buFontTx/>
              <a:buChar char="-"/>
            </a:pPr>
            <a:endParaRPr lang="en-US" sz="1600" b="1" i="1" spc="30" dirty="0">
              <a:latin typeface="Arial" pitchFamily="34" charset="0"/>
              <a:cs typeface="Arial" pitchFamily="34" charset="0"/>
            </a:endParaRPr>
          </a:p>
        </p:txBody>
      </p:sp>
      <p:sp>
        <p:nvSpPr>
          <p:cNvPr id="7" name="Curved Right Arrow 6"/>
          <p:cNvSpPr/>
          <p:nvPr/>
        </p:nvSpPr>
        <p:spPr>
          <a:xfrm>
            <a:off x="304800" y="5674757"/>
            <a:ext cx="381000" cy="3810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Rounded Rectangle 7"/>
          <p:cNvSpPr/>
          <p:nvPr/>
        </p:nvSpPr>
        <p:spPr>
          <a:xfrm>
            <a:off x="838200" y="5698395"/>
            <a:ext cx="7696200" cy="762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1600" b="1" spc="30" dirty="0" err="1">
                <a:solidFill>
                  <a:schemeClr val="tx1"/>
                </a:solidFill>
                <a:latin typeface="Arial" panose="020B0604020202020204" pitchFamily="34" charset="0"/>
                <a:cs typeface="Arial" panose="020B0604020202020204" pitchFamily="34" charset="0"/>
              </a:rPr>
              <a:t>Bỏ</a:t>
            </a:r>
            <a:r>
              <a:rPr lang="en-US" sz="1600" b="1" spc="30" dirty="0">
                <a:solidFill>
                  <a:schemeClr val="tx1"/>
                </a:solidFill>
                <a:latin typeface="Arial" panose="020B0604020202020204" pitchFamily="34" charset="0"/>
                <a:cs typeface="Arial" panose="020B0604020202020204" pitchFamily="34" charset="0"/>
              </a:rPr>
              <a:t> </a:t>
            </a:r>
            <a:r>
              <a:rPr lang="en-US" sz="1600" b="1" spc="30" dirty="0" err="1">
                <a:solidFill>
                  <a:schemeClr val="tx1"/>
                </a:solidFill>
                <a:latin typeface="Arial" panose="020B0604020202020204" pitchFamily="34" charset="0"/>
                <a:cs typeface="Arial" panose="020B0604020202020204" pitchFamily="34" charset="0"/>
              </a:rPr>
              <a:t>mục</a:t>
            </a:r>
            <a:r>
              <a:rPr lang="en-US" sz="1600" b="1" spc="30" dirty="0">
                <a:solidFill>
                  <a:schemeClr val="tx1"/>
                </a:solidFill>
                <a:latin typeface="Arial" panose="020B0604020202020204" pitchFamily="34" charset="0"/>
                <a:cs typeface="Arial" panose="020B0604020202020204" pitchFamily="34" charset="0"/>
              </a:rPr>
              <a:t>:</a:t>
            </a:r>
            <a:r>
              <a:rPr lang="en-US" sz="1600" spc="30" dirty="0">
                <a:solidFill>
                  <a:schemeClr val="tx1"/>
                </a:solidFill>
                <a:latin typeface="Arial" panose="020B0604020202020204" pitchFamily="34" charset="0"/>
                <a:cs typeface="Arial" panose="020B0604020202020204" pitchFamily="34" charset="0"/>
              </a:rPr>
              <a:t> </a:t>
            </a:r>
            <a:r>
              <a:rPr lang="vi-VN" sz="1600" spc="30" dirty="0">
                <a:solidFill>
                  <a:schemeClr val="tx1"/>
                </a:solidFill>
                <a:cs typeface="Arial" panose="020B0604020202020204" pitchFamily="34" charset="0"/>
              </a:rPr>
              <a:t>Nhà s</a:t>
            </a:r>
            <a:r>
              <a:rPr lang="en-US" sz="1600" spc="30" dirty="0">
                <a:solidFill>
                  <a:schemeClr val="tx1"/>
                </a:solidFill>
                <a:latin typeface="Arial" pitchFamily="34" charset="0"/>
                <a:cs typeface="Arial" pitchFamily="34" charset="0"/>
              </a:rPr>
              <a:t>ả</a:t>
            </a:r>
            <a:r>
              <a:rPr lang="vi-VN" sz="1600" spc="30" dirty="0">
                <a:solidFill>
                  <a:schemeClr val="tx1"/>
                </a:solidFill>
                <a:cs typeface="Arial" pitchFamily="34" charset="0"/>
              </a:rPr>
              <a:t>n xuất, nhập khẩu phải công bố bằng văn b</a:t>
            </a:r>
            <a:r>
              <a:rPr lang="en-US" sz="1600" spc="30" dirty="0">
                <a:solidFill>
                  <a:schemeClr val="tx1"/>
                </a:solidFill>
                <a:latin typeface="Arial" pitchFamily="34" charset="0"/>
                <a:cs typeface="Arial" pitchFamily="34" charset="0"/>
              </a:rPr>
              <a:t>ả</a:t>
            </a:r>
            <a:r>
              <a:rPr lang="vi-VN" sz="1600" spc="30" dirty="0">
                <a:solidFill>
                  <a:schemeClr val="tx1"/>
                </a:solidFill>
                <a:cs typeface="Arial" pitchFamily="34" charset="0"/>
              </a:rPr>
              <a:t>n hàm lượng chất hữu cơ dễ bay hơi (VOC) có trong sản phẩm sơn tường dạng nhũ tương.</a:t>
            </a:r>
            <a:endParaRPr lang="en-US" sz="1600" spc="3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227851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312"/>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69332"/>
          </a:xfrm>
          <a:prstGeom prst="rect">
            <a:avLst/>
          </a:prstGeom>
          <a:noFill/>
        </p:spPr>
        <p:txBody>
          <a:bodyPr wrap="square" rtlCol="0">
            <a:spAutoFit/>
          </a:bodyPr>
          <a:lstStyle/>
          <a:p>
            <a:r>
              <a:rPr lang="en-US" dirty="0" err="1" smtClean="0">
                <a:latin typeface="Arial" pitchFamily="34" charset="0"/>
                <a:cs typeface="Arial" pitchFamily="34" charset="0"/>
              </a:rPr>
              <a:t>Đối</a:t>
            </a:r>
            <a:r>
              <a:rPr lang="en-US" dirty="0" smtClean="0">
                <a:latin typeface="Arial" pitchFamily="34" charset="0"/>
                <a:cs typeface="Arial" pitchFamily="34" charset="0"/>
              </a:rPr>
              <a:t> </a:t>
            </a:r>
            <a:r>
              <a:rPr lang="en-US" dirty="0" err="1" smtClean="0">
                <a:latin typeface="Arial" pitchFamily="34" charset="0"/>
                <a:cs typeface="Arial" pitchFamily="34" charset="0"/>
              </a:rPr>
              <a:t>tượng</a:t>
            </a:r>
            <a:r>
              <a:rPr lang="en-US" dirty="0" smtClean="0">
                <a:latin typeface="Arial" pitchFamily="34" charset="0"/>
                <a:cs typeface="Arial" pitchFamily="34" charset="0"/>
              </a:rPr>
              <a:t> </a:t>
            </a:r>
            <a:r>
              <a:rPr lang="en-US" dirty="0" err="1" smtClean="0">
                <a:latin typeface="Arial" pitchFamily="34" charset="0"/>
                <a:cs typeface="Arial" pitchFamily="34" charset="0"/>
              </a:rPr>
              <a:t>sản</a:t>
            </a:r>
            <a:r>
              <a:rPr lang="en-US" dirty="0" smtClean="0">
                <a:latin typeface="Arial" pitchFamily="34" charset="0"/>
                <a:cs typeface="Arial" pitchFamily="34" charset="0"/>
              </a:rPr>
              <a:t> </a:t>
            </a:r>
            <a:r>
              <a:rPr lang="en-US" dirty="0" err="1" smtClean="0">
                <a:latin typeface="Arial" pitchFamily="34" charset="0"/>
                <a:cs typeface="Arial" pitchFamily="34" charset="0"/>
              </a:rPr>
              <a:t>phẩm</a:t>
            </a:r>
            <a:r>
              <a:rPr lang="en-US" dirty="0" smtClean="0">
                <a:latin typeface="Arial" pitchFamily="34" charset="0"/>
                <a:cs typeface="Arial" pitchFamily="34" charset="0"/>
              </a:rPr>
              <a:t> </a:t>
            </a:r>
            <a:r>
              <a:rPr lang="en-US" dirty="0" err="1" smtClean="0">
                <a:latin typeface="Arial" pitchFamily="34" charset="0"/>
                <a:cs typeface="Arial" pitchFamily="34" charset="0"/>
              </a:rPr>
              <a:t>chứng</a:t>
            </a:r>
            <a:r>
              <a:rPr lang="en-US" dirty="0" smtClean="0">
                <a:latin typeface="Arial" pitchFamily="34" charset="0"/>
                <a:cs typeface="Arial" pitchFamily="34" charset="0"/>
              </a:rPr>
              <a:t> </a:t>
            </a:r>
            <a:r>
              <a:rPr lang="en-US" dirty="0" err="1" smtClean="0">
                <a:latin typeface="Arial" pitchFamily="34" charset="0"/>
                <a:cs typeface="Arial" pitchFamily="34" charset="0"/>
              </a:rPr>
              <a:t>nhận</a:t>
            </a:r>
            <a:r>
              <a:rPr lang="en-US" dirty="0">
                <a:latin typeface="Arial" pitchFamily="34" charset="0"/>
                <a:cs typeface="Arial" pitchFamily="34" charset="0"/>
              </a:rPr>
              <a:t> </a:t>
            </a:r>
            <a:r>
              <a:rPr lang="en-US" dirty="0" err="1" smtClean="0">
                <a:latin typeface="Arial" pitchFamily="34" charset="0"/>
                <a:cs typeface="Arial" pitchFamily="34" charset="0"/>
              </a:rPr>
              <a:t>tại</a:t>
            </a:r>
            <a:r>
              <a:rPr lang="en-US" dirty="0" smtClean="0">
                <a:latin typeface="Arial" pitchFamily="34" charset="0"/>
                <a:cs typeface="Arial" pitchFamily="34" charset="0"/>
              </a:rPr>
              <a:t> </a:t>
            </a:r>
            <a:r>
              <a:rPr lang="en-US" dirty="0" err="1" smtClean="0">
                <a:latin typeface="Arial" pitchFamily="34" charset="0"/>
                <a:cs typeface="Arial" pitchFamily="34" charset="0"/>
              </a:rPr>
              <a:t>Bảng</a:t>
            </a:r>
            <a:r>
              <a:rPr lang="en-US" dirty="0" smtClean="0">
                <a:latin typeface="Arial" pitchFamily="34" charset="0"/>
                <a:cs typeface="Arial" pitchFamily="34" charset="0"/>
              </a:rPr>
              <a:t> 1 (QCVN 16:2023/BXD)</a:t>
            </a:r>
            <a:endParaRPr lang="en-US" sz="1600" b="1" i="1" dirty="0">
              <a:latin typeface="Arial" pitchFamily="34" charset="0"/>
              <a:cs typeface="Arial" pitchFamily="34" charset="0"/>
            </a:endParaRPr>
          </a:p>
        </p:txBody>
      </p:sp>
      <p:sp>
        <p:nvSpPr>
          <p:cNvPr id="13" name="Rounded Rectangle 12"/>
          <p:cNvSpPr/>
          <p:nvPr/>
        </p:nvSpPr>
        <p:spPr>
          <a:xfrm>
            <a:off x="6362701" y="1828800"/>
            <a:ext cx="2581507" cy="291684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b="1" dirty="0" err="1" smtClean="0">
                <a:latin typeface="Arial" panose="020B0604020202020204" pitchFamily="34" charset="0"/>
                <a:cs typeface="Arial" panose="020B0604020202020204" pitchFamily="34" charset="0"/>
              </a:rPr>
              <a:t>Bổ</a:t>
            </a:r>
            <a:r>
              <a:rPr lang="en-US" b="1" dirty="0" smtClean="0">
                <a:latin typeface="Arial" panose="020B0604020202020204" pitchFamily="34" charset="0"/>
                <a:cs typeface="Arial" panose="020B0604020202020204" pitchFamily="34" charset="0"/>
              </a:rPr>
              <a:t> sung 04 </a:t>
            </a:r>
            <a:r>
              <a:rPr lang="en-US" b="1" dirty="0" err="1" smtClean="0">
                <a:latin typeface="Arial" panose="020B0604020202020204" pitchFamily="34" charset="0"/>
                <a:cs typeface="Arial" panose="020B0604020202020204" pitchFamily="34" charset="0"/>
              </a:rPr>
              <a:t>nhóm</a:t>
            </a:r>
            <a:r>
              <a:rPr lang="en-US" b="1" dirty="0" smtClean="0">
                <a:latin typeface="Arial" panose="020B0604020202020204" pitchFamily="34" charset="0"/>
                <a:cs typeface="Arial" panose="020B0604020202020204" pitchFamily="34" charset="0"/>
              </a:rPr>
              <a:t> </a:t>
            </a:r>
            <a:r>
              <a:rPr lang="en-US" b="1" dirty="0" err="1" smtClean="0">
                <a:latin typeface="Arial" panose="020B0604020202020204" pitchFamily="34" charset="0"/>
                <a:cs typeface="Arial" panose="020B0604020202020204" pitchFamily="34" charset="0"/>
              </a:rPr>
              <a:t>sản</a:t>
            </a:r>
            <a:r>
              <a:rPr lang="en-US" b="1" dirty="0" smtClean="0">
                <a:latin typeface="Arial" panose="020B0604020202020204" pitchFamily="34" charset="0"/>
                <a:cs typeface="Arial" panose="020B0604020202020204" pitchFamily="34" charset="0"/>
              </a:rPr>
              <a:t> </a:t>
            </a:r>
            <a:r>
              <a:rPr lang="en-US" b="1" dirty="0" err="1" smtClean="0">
                <a:latin typeface="Arial" panose="020B0604020202020204" pitchFamily="34" charset="0"/>
                <a:cs typeface="Arial" panose="020B0604020202020204" pitchFamily="34" charset="0"/>
              </a:rPr>
              <a:t>phẩm</a:t>
            </a:r>
            <a:r>
              <a:rPr lang="en-US" b="1" dirty="0" smtClean="0">
                <a:latin typeface="Arial" panose="020B0604020202020204" pitchFamily="34" charset="0"/>
                <a:cs typeface="Arial" panose="020B0604020202020204" pitchFamily="34" charset="0"/>
              </a:rPr>
              <a:t>:</a:t>
            </a:r>
          </a:p>
          <a:p>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Vât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liệu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lợp</a:t>
            </a:r>
            <a:endParaRPr lang="en-US" dirty="0">
              <a:solidFill>
                <a:schemeClr val="tx1"/>
              </a:solidFill>
              <a:latin typeface="Arial" panose="020B0604020202020204" pitchFamily="34" charset="0"/>
              <a:cs typeface="Arial" panose="020B0604020202020204" pitchFamily="34" charset="0"/>
            </a:endParaRPr>
          </a:p>
          <a:p>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Thiết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bị</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vệ</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sinh</a:t>
            </a:r>
            <a:endParaRPr lang="en-US" dirty="0">
              <a:solidFill>
                <a:schemeClr val="tx1"/>
              </a:solidFill>
              <a:latin typeface="Arial" panose="020B0604020202020204" pitchFamily="34" charset="0"/>
              <a:cs typeface="Arial" panose="020B0604020202020204" pitchFamily="34" charset="0"/>
            </a:endParaRPr>
          </a:p>
          <a:p>
            <a:r>
              <a:rPr lang="en-US" dirty="0">
                <a:solidFill>
                  <a:schemeClr val="tx1"/>
                </a:solidFill>
                <a:latin typeface="Arial" panose="020B0604020202020204" pitchFamily="34" charset="0"/>
                <a:cs typeface="Arial" panose="020B0604020202020204" pitchFamily="34" charset="0"/>
              </a:rPr>
              <a:t>-</a:t>
            </a:r>
            <a:r>
              <a:rPr lang="en-US" dirty="0" smtClean="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Vật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liệu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trang</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trí</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và</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hoàn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thiện</a:t>
            </a:r>
            <a:endParaRPr lang="en-US" dirty="0">
              <a:solidFill>
                <a:schemeClr val="tx1"/>
              </a:solidFill>
              <a:latin typeface="Arial" panose="020B0604020202020204" pitchFamily="34" charset="0"/>
              <a:cs typeface="Arial" panose="020B0604020202020204" pitchFamily="34" charset="0"/>
            </a:endParaRPr>
          </a:p>
          <a:p>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Các</a:t>
            </a:r>
            <a:r>
              <a:rPr lang="en-US" dirty="0" smtClean="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sản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phẩm</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ống</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cấp</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thoát</a:t>
            </a:r>
            <a:r>
              <a:rPr lang="en-US" dirty="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nước</a:t>
            </a:r>
            <a:endParaRPr lang="en-US" dirty="0" smtClean="0">
              <a:solidFill>
                <a:schemeClr val="tx1"/>
              </a:solidFill>
              <a:latin typeface="Arial" panose="020B0604020202020204" pitchFamily="34" charset="0"/>
              <a:cs typeface="Arial" panose="020B0604020202020204" pitchFamily="34" charset="0"/>
            </a:endParaRPr>
          </a:p>
        </p:txBody>
      </p:sp>
      <p:sp>
        <p:nvSpPr>
          <p:cNvPr id="14" name="Rounded Rectangle 13"/>
          <p:cNvSpPr/>
          <p:nvPr/>
        </p:nvSpPr>
        <p:spPr>
          <a:xfrm>
            <a:off x="838200" y="1227737"/>
            <a:ext cx="3581399" cy="4338935"/>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dirty="0" smtClean="0">
                <a:latin typeface="Arial" panose="020B0604020202020204" pitchFamily="34" charset="0"/>
                <a:cs typeface="Arial" panose="020B0604020202020204" pitchFamily="34" charset="0"/>
              </a:rPr>
              <a:t>1. Xi </a:t>
            </a:r>
            <a:r>
              <a:rPr lang="en-US" dirty="0" err="1">
                <a:latin typeface="Arial" panose="020B0604020202020204" pitchFamily="34" charset="0"/>
                <a:cs typeface="Arial" panose="020B0604020202020204" pitchFamily="34" charset="0"/>
              </a:rPr>
              <a:t>măng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phụ</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gia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cho</a:t>
            </a:r>
            <a:r>
              <a:rPr lang="en-US" dirty="0">
                <a:latin typeface="Arial" panose="020B0604020202020204" pitchFamily="34" charset="0"/>
                <a:cs typeface="Arial" panose="020B0604020202020204" pitchFamily="34" charset="0"/>
              </a:rPr>
              <a:t> xi </a:t>
            </a:r>
            <a:r>
              <a:rPr lang="en-US" dirty="0" err="1">
                <a:latin typeface="Arial" panose="020B0604020202020204" pitchFamily="34" charset="0"/>
                <a:cs typeface="Arial" panose="020B0604020202020204" pitchFamily="34" charset="0"/>
              </a:rPr>
              <a:t>măng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và</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bê</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tông</a:t>
            </a: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2. </a:t>
            </a:r>
            <a:r>
              <a:rPr lang="en-US" dirty="0" err="1" smtClean="0">
                <a:latin typeface="Arial" panose="020B0604020202020204" pitchFamily="34" charset="0"/>
                <a:cs typeface="Arial" panose="020B0604020202020204" pitchFamily="34" charset="0"/>
              </a:rPr>
              <a:t>Cốt</a:t>
            </a:r>
            <a:r>
              <a:rPr lang="en-US" dirty="0" smtClean="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liệu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xây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dựng</a:t>
            </a: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3. </a:t>
            </a:r>
            <a:r>
              <a:rPr lang="en-US" dirty="0" err="1" smtClean="0">
                <a:latin typeface="Arial" panose="020B0604020202020204" pitchFamily="34" charset="0"/>
                <a:cs typeface="Arial" panose="020B0604020202020204" pitchFamily="34" charset="0"/>
              </a:rPr>
              <a:t>Gạch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ốp</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lát</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4</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Vật</a:t>
            </a:r>
            <a:r>
              <a:rPr lang="en-US" dirty="0" smtClean="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liệu</a:t>
            </a:r>
            <a:r>
              <a:rPr lang="en-US" dirty="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xây</a:t>
            </a:r>
            <a:endParaRPr lang="en-US" dirty="0" smtClean="0">
              <a:latin typeface="Arial" panose="020B0604020202020204" pitchFamily="34" charset="0"/>
              <a:cs typeface="Arial" panose="020B0604020202020204" pitchFamily="34" charset="0"/>
            </a:endParaRPr>
          </a:p>
          <a:p>
            <a:r>
              <a:rPr lang="en-US" dirty="0">
                <a:solidFill>
                  <a:srgbClr val="FF0000"/>
                </a:solidFill>
                <a:latin typeface="Arial" panose="020B0604020202020204" pitchFamily="34" charset="0"/>
                <a:cs typeface="Arial" panose="020B0604020202020204" pitchFamily="34" charset="0"/>
              </a:rPr>
              <a:t>5</a:t>
            </a:r>
            <a:r>
              <a:rPr lang="en-US" dirty="0" smtClean="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Vât</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liệu</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lợp</a:t>
            </a:r>
            <a:endParaRPr lang="en-US" dirty="0">
              <a:solidFill>
                <a:srgbClr val="FF0000"/>
              </a:solidFill>
              <a:latin typeface="Arial" panose="020B0604020202020204" pitchFamily="34" charset="0"/>
              <a:cs typeface="Arial" panose="020B0604020202020204" pitchFamily="34" charset="0"/>
            </a:endParaRPr>
          </a:p>
          <a:p>
            <a:r>
              <a:rPr lang="en-US" dirty="0">
                <a:solidFill>
                  <a:srgbClr val="FF0000"/>
                </a:solidFill>
                <a:latin typeface="Arial" panose="020B0604020202020204" pitchFamily="34" charset="0"/>
                <a:cs typeface="Arial" panose="020B0604020202020204" pitchFamily="34" charset="0"/>
              </a:rPr>
              <a:t>6</a:t>
            </a:r>
            <a:r>
              <a:rPr lang="en-US" dirty="0" smtClean="0">
                <a:solidFill>
                  <a:srgbClr val="FF0000"/>
                </a:solidFill>
                <a:latin typeface="Arial" panose="020B0604020202020204" pitchFamily="34" charset="0"/>
                <a:cs typeface="Arial" panose="020B0604020202020204" pitchFamily="34" charset="0"/>
              </a:rPr>
              <a:t>. </a:t>
            </a:r>
            <a:r>
              <a:rPr lang="en-US" dirty="0" err="1" smtClean="0">
                <a:solidFill>
                  <a:srgbClr val="FF0000"/>
                </a:solidFill>
                <a:latin typeface="Arial" panose="020B0604020202020204" pitchFamily="34" charset="0"/>
                <a:cs typeface="Arial" panose="020B0604020202020204" pitchFamily="34" charset="0"/>
              </a:rPr>
              <a:t>Thiết</a:t>
            </a:r>
            <a:r>
              <a:rPr lang="en-US" dirty="0" smtClean="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bị</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vệ</a:t>
            </a:r>
            <a:r>
              <a:rPr lang="en-US" dirty="0">
                <a:solidFill>
                  <a:srgbClr val="FF0000"/>
                </a:solidFill>
                <a:latin typeface="Arial" panose="020B0604020202020204" pitchFamily="34" charset="0"/>
                <a:cs typeface="Arial" panose="020B0604020202020204" pitchFamily="34" charset="0"/>
              </a:rPr>
              <a:t> </a:t>
            </a:r>
            <a:r>
              <a:rPr lang="en-US" dirty="0" err="1" smtClean="0">
                <a:solidFill>
                  <a:srgbClr val="FF0000"/>
                </a:solidFill>
                <a:latin typeface="Arial" panose="020B0604020202020204" pitchFamily="34" charset="0"/>
                <a:cs typeface="Arial" panose="020B0604020202020204" pitchFamily="34" charset="0"/>
              </a:rPr>
              <a:t>sinh</a:t>
            </a:r>
            <a:endParaRPr lang="en-US" dirty="0" smtClean="0">
              <a:solidFill>
                <a:srgbClr val="FF0000"/>
              </a:solidFill>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7</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Kính</a:t>
            </a:r>
            <a:r>
              <a:rPr lang="en-US" dirty="0" smtClean="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xây</a:t>
            </a:r>
            <a:r>
              <a:rPr lang="en-US" dirty="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dựng</a:t>
            </a:r>
            <a:endParaRPr lang="en-US" dirty="0">
              <a:latin typeface="Arial" panose="020B0604020202020204" pitchFamily="34" charset="0"/>
              <a:cs typeface="Arial" panose="020B0604020202020204" pitchFamily="34" charset="0"/>
            </a:endParaRPr>
          </a:p>
          <a:p>
            <a:r>
              <a:rPr lang="en-US" dirty="0">
                <a:solidFill>
                  <a:srgbClr val="FF0000"/>
                </a:solidFill>
                <a:latin typeface="Arial" panose="020B0604020202020204" pitchFamily="34" charset="0"/>
                <a:cs typeface="Arial" panose="020B0604020202020204" pitchFamily="34" charset="0"/>
              </a:rPr>
              <a:t>8</a:t>
            </a:r>
            <a:r>
              <a:rPr lang="en-US" dirty="0" smtClean="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Vật</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liệu</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trang</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trí</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và</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hoàn</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thiện</a:t>
            </a:r>
            <a:endParaRPr lang="en-US" dirty="0">
              <a:solidFill>
                <a:srgbClr val="FF0000"/>
              </a:solidFill>
              <a:latin typeface="Arial" panose="020B0604020202020204" pitchFamily="34" charset="0"/>
              <a:cs typeface="Arial" panose="020B0604020202020204" pitchFamily="34" charset="0"/>
            </a:endParaRPr>
          </a:p>
          <a:p>
            <a:r>
              <a:rPr lang="en-US" dirty="0">
                <a:solidFill>
                  <a:srgbClr val="FF0000"/>
                </a:solidFill>
                <a:latin typeface="Arial" panose="020B0604020202020204" pitchFamily="34" charset="0"/>
                <a:cs typeface="Arial" panose="020B0604020202020204" pitchFamily="34" charset="0"/>
              </a:rPr>
              <a:t>9</a:t>
            </a:r>
            <a:r>
              <a:rPr lang="en-US" dirty="0" smtClean="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Các</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sản</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phẩm</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ống</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cấp</a:t>
            </a:r>
            <a:r>
              <a:rPr lang="en-US" dirty="0">
                <a:solidFill>
                  <a:srgbClr val="FF0000"/>
                </a:solidFill>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thoát</a:t>
            </a:r>
            <a:r>
              <a:rPr lang="en-US" dirty="0">
                <a:solidFill>
                  <a:srgbClr val="FF0000"/>
                </a:solidFill>
                <a:latin typeface="Arial" panose="020B0604020202020204" pitchFamily="34" charset="0"/>
                <a:cs typeface="Arial" panose="020B0604020202020204" pitchFamily="34" charset="0"/>
              </a:rPr>
              <a:t> </a:t>
            </a:r>
            <a:r>
              <a:rPr lang="en-US" dirty="0" err="1" smtClean="0">
                <a:solidFill>
                  <a:srgbClr val="FF0000"/>
                </a:solidFill>
                <a:latin typeface="Arial" panose="020B0604020202020204" pitchFamily="34" charset="0"/>
                <a:cs typeface="Arial" panose="020B0604020202020204" pitchFamily="34" charset="0"/>
              </a:rPr>
              <a:t>nước</a:t>
            </a:r>
            <a:endParaRPr lang="en-US" dirty="0" smtClean="0">
              <a:solidFill>
                <a:srgbClr val="FF0000"/>
              </a:solidFill>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10. </a:t>
            </a:r>
            <a:r>
              <a:rPr lang="en-US" dirty="0" err="1" smtClean="0">
                <a:latin typeface="Arial" panose="020B0604020202020204" pitchFamily="34" charset="0"/>
                <a:cs typeface="Arial" panose="020B0604020202020204" pitchFamily="34" charset="0"/>
              </a:rPr>
              <a:t>Các</a:t>
            </a:r>
            <a:r>
              <a:rPr lang="en-US" dirty="0" smtClean="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sản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phẩm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hàng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hóa</a:t>
            </a:r>
            <a:r>
              <a:rPr lang="en-US" dirty="0">
                <a:latin typeface="Arial" panose="020B0604020202020204" pitchFamily="34" charset="0"/>
                <a:cs typeface="Arial" panose="020B0604020202020204" pitchFamily="34" charset="0"/>
              </a:rPr>
              <a:t> VLXD </a:t>
            </a:r>
            <a:r>
              <a:rPr lang="en-US" dirty="0" err="1" smtClean="0">
                <a:latin typeface="Arial" panose="020B0604020202020204" pitchFamily="34" charset="0"/>
                <a:cs typeface="Arial" panose="020B0604020202020204" pitchFamily="34" charset="0"/>
              </a:rPr>
              <a:t>khác</a:t>
            </a:r>
            <a:endParaRPr lang="en-US" dirty="0">
              <a:latin typeface="Arial" panose="020B0604020202020204" pitchFamily="34" charset="0"/>
              <a:cs typeface="Arial" panose="020B0604020202020204" pitchFamily="34" charset="0"/>
            </a:endParaRPr>
          </a:p>
          <a:p>
            <a:endParaRPr lang="en-US" dirty="0"/>
          </a:p>
        </p:txBody>
      </p:sp>
      <p:sp>
        <p:nvSpPr>
          <p:cNvPr id="15" name="Right Arrow 14"/>
          <p:cNvSpPr/>
          <p:nvPr/>
        </p:nvSpPr>
        <p:spPr>
          <a:xfrm>
            <a:off x="4571999" y="3048000"/>
            <a:ext cx="1590910" cy="476250"/>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6" name="Rounded Rectangle 15"/>
          <p:cNvSpPr/>
          <p:nvPr/>
        </p:nvSpPr>
        <p:spPr>
          <a:xfrm>
            <a:off x="4952999" y="5181600"/>
            <a:ext cx="3991209" cy="1219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b="1" dirty="0" err="1">
                <a:solidFill>
                  <a:schemeClr val="tx1"/>
                </a:solidFill>
                <a:latin typeface="Arial" panose="020B0604020202020204" pitchFamily="34" charset="0"/>
                <a:cs typeface="Arial" panose="020B0604020202020204" pitchFamily="34" charset="0"/>
              </a:rPr>
              <a:t>Thay</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đổi</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thông</a:t>
            </a:r>
            <a:r>
              <a:rPr lang="en-US" b="1" dirty="0">
                <a:solidFill>
                  <a:schemeClr val="tx1"/>
                </a:solidFill>
                <a:latin typeface="Arial" panose="020B0604020202020204" pitchFamily="34" charset="0"/>
                <a:cs typeface="Arial" panose="020B0604020202020204" pitchFamily="34" charset="0"/>
              </a:rPr>
              <a:t> tin </a:t>
            </a:r>
            <a:r>
              <a:rPr lang="en-US" b="1" dirty="0" err="1">
                <a:solidFill>
                  <a:schemeClr val="tx1"/>
                </a:solidFill>
                <a:latin typeface="Arial" panose="020B0604020202020204" pitchFamily="34" charset="0"/>
                <a:cs typeface="Arial" panose="020B0604020202020204" pitchFamily="34" charset="0"/>
              </a:rPr>
              <a:t>tại</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các</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nhóm</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sản</a:t>
            </a:r>
            <a:r>
              <a:rPr lang="en-US" b="1" dirty="0">
                <a:solidFill>
                  <a:schemeClr val="tx1"/>
                </a:solidFill>
                <a:latin typeface="Arial" panose="020B0604020202020204" pitchFamily="34" charset="0"/>
                <a:cs typeface="Arial" panose="020B0604020202020204" pitchFamily="34" charset="0"/>
              </a:rPr>
              <a:t> </a:t>
            </a:r>
            <a:r>
              <a:rPr lang="en-US" b="1" dirty="0" err="1" smtClean="0">
                <a:solidFill>
                  <a:schemeClr val="tx1"/>
                </a:solidFill>
                <a:latin typeface="Arial" panose="020B0604020202020204" pitchFamily="34" charset="0"/>
                <a:cs typeface="Arial" panose="020B0604020202020204" pitchFamily="34" charset="0"/>
              </a:rPr>
              <a:t>phẩm</a:t>
            </a:r>
            <a:r>
              <a:rPr lang="en-US" b="1"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các</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sản</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phẩm</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trong</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nhóm</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yêu</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cầu</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kỹ</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thuật</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chỉ</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tiêu</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thử</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nghiệm</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phương</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pháp</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thử</a:t>
            </a:r>
            <a:r>
              <a:rPr lang="en-US" dirty="0" smtClean="0">
                <a:solidFill>
                  <a:schemeClr val="tx1"/>
                </a:solidFill>
                <a:latin typeface="Arial" panose="020B0604020202020204" pitchFamily="34" charset="0"/>
                <a:cs typeface="Arial" panose="020B0604020202020204" pitchFamily="34" charset="0"/>
              </a:rPr>
              <a:t>,…</a:t>
            </a:r>
            <a:endParaRPr lang="en-US" dirty="0">
              <a:solidFill>
                <a:schemeClr val="tx1"/>
              </a:solidFill>
              <a:latin typeface="Arial" panose="020B0604020202020204" pitchFamily="34" charset="0"/>
              <a:cs typeface="Arial" panose="020B0604020202020204" pitchFamily="34" charset="0"/>
            </a:endParaRPr>
          </a:p>
        </p:txBody>
      </p:sp>
      <p:sp>
        <p:nvSpPr>
          <p:cNvPr id="17" name="TextBox 16"/>
          <p:cNvSpPr txBox="1"/>
          <p:nvPr/>
        </p:nvSpPr>
        <p:spPr>
          <a:xfrm>
            <a:off x="4519496" y="3636823"/>
            <a:ext cx="1743309" cy="5847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err="1" smtClean="0"/>
              <a:t>Thay</a:t>
            </a:r>
            <a:r>
              <a:rPr lang="en-US" sz="1600" b="1" dirty="0" smtClean="0"/>
              <a:t> </a:t>
            </a:r>
            <a:r>
              <a:rPr lang="en-US" sz="1600" b="1" dirty="0" err="1" smtClean="0"/>
              <a:t>đổi</a:t>
            </a:r>
            <a:r>
              <a:rPr lang="en-US" sz="1600" b="1" dirty="0" smtClean="0"/>
              <a:t> so </a:t>
            </a:r>
            <a:r>
              <a:rPr lang="en-US" sz="1600" b="1" dirty="0" err="1" smtClean="0"/>
              <a:t>với</a:t>
            </a:r>
            <a:r>
              <a:rPr lang="en-US" sz="1600" b="1" dirty="0" smtClean="0"/>
              <a:t> QCVN 16:2019 ???</a:t>
            </a:r>
            <a:endParaRPr lang="en-US" sz="1600" b="1" dirty="0"/>
          </a:p>
        </p:txBody>
      </p:sp>
      <p:sp>
        <p:nvSpPr>
          <p:cNvPr id="19" name="Bent-Up Arrow 18"/>
          <p:cNvSpPr/>
          <p:nvPr/>
        </p:nvSpPr>
        <p:spPr>
          <a:xfrm flipV="1">
            <a:off x="4680724" y="4452203"/>
            <a:ext cx="1257300" cy="634494"/>
          </a:xfrm>
          <a:prstGeom prst="bentUp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285929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heel(1)">
                                      <p:cBhvr>
                                        <p:cTn id="12" dur="20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fill="hold"/>
                                        <p:tgtEl>
                                          <p:spTgt spid="15"/>
                                        </p:tgtEl>
                                        <p:attrNameLst>
                                          <p:attrName>ppt_w</p:attrName>
                                        </p:attrNameLst>
                                      </p:cBhvr>
                                      <p:tavLst>
                                        <p:tav tm="0">
                                          <p:val>
                                            <p:fltVal val="0"/>
                                          </p:val>
                                        </p:tav>
                                        <p:tav tm="100000">
                                          <p:val>
                                            <p:strVal val="#ppt_w"/>
                                          </p:val>
                                        </p:tav>
                                      </p:tavLst>
                                    </p:anim>
                                    <p:anim calcmode="lin" valueType="num">
                                      <p:cBhvr>
                                        <p:cTn id="18" dur="500" fill="hold"/>
                                        <p:tgtEl>
                                          <p:spTgt spid="15"/>
                                        </p:tgtEl>
                                        <p:attrNameLst>
                                          <p:attrName>ppt_h</p:attrName>
                                        </p:attrNameLst>
                                      </p:cBhvr>
                                      <p:tavLst>
                                        <p:tav tm="0">
                                          <p:val>
                                            <p:fltVal val="0"/>
                                          </p:val>
                                        </p:tav>
                                        <p:tav tm="100000">
                                          <p:val>
                                            <p:strVal val="#ppt_h"/>
                                          </p:val>
                                        </p:tav>
                                      </p:tavLst>
                                    </p:anim>
                                    <p:animEffect transition="in" filter="fade">
                                      <p:cBhvr>
                                        <p:cTn id="19" dur="500"/>
                                        <p:tgtEl>
                                          <p:spTgt spid="15"/>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p:cTn id="22" dur="500" fill="hold"/>
                                        <p:tgtEl>
                                          <p:spTgt spid="13"/>
                                        </p:tgtEl>
                                        <p:attrNameLst>
                                          <p:attrName>ppt_w</p:attrName>
                                        </p:attrNameLst>
                                      </p:cBhvr>
                                      <p:tavLst>
                                        <p:tav tm="0">
                                          <p:val>
                                            <p:fltVal val="0"/>
                                          </p:val>
                                        </p:tav>
                                        <p:tav tm="100000">
                                          <p:val>
                                            <p:strVal val="#ppt_w"/>
                                          </p:val>
                                        </p:tav>
                                      </p:tavLst>
                                    </p:anim>
                                    <p:anim calcmode="lin" valueType="num">
                                      <p:cBhvr>
                                        <p:cTn id="23" dur="500" fill="hold"/>
                                        <p:tgtEl>
                                          <p:spTgt spid="13"/>
                                        </p:tgtEl>
                                        <p:attrNameLst>
                                          <p:attrName>ppt_h</p:attrName>
                                        </p:attrNameLst>
                                      </p:cBhvr>
                                      <p:tavLst>
                                        <p:tav tm="0">
                                          <p:val>
                                            <p:fltVal val="0"/>
                                          </p:val>
                                        </p:tav>
                                        <p:tav tm="100000">
                                          <p:val>
                                            <p:strVal val="#ppt_h"/>
                                          </p:val>
                                        </p:tav>
                                      </p:tavLst>
                                    </p:anim>
                                    <p:animEffect transition="in" filter="fade">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p:cTn id="29" dur="500" fill="hold"/>
                                        <p:tgtEl>
                                          <p:spTgt spid="19"/>
                                        </p:tgtEl>
                                        <p:attrNameLst>
                                          <p:attrName>ppt_w</p:attrName>
                                        </p:attrNameLst>
                                      </p:cBhvr>
                                      <p:tavLst>
                                        <p:tav tm="0">
                                          <p:val>
                                            <p:fltVal val="0"/>
                                          </p:val>
                                        </p:tav>
                                        <p:tav tm="100000">
                                          <p:val>
                                            <p:strVal val="#ppt_w"/>
                                          </p:val>
                                        </p:tav>
                                      </p:tavLst>
                                    </p:anim>
                                    <p:anim calcmode="lin" valueType="num">
                                      <p:cBhvr>
                                        <p:cTn id="30" dur="500" fill="hold"/>
                                        <p:tgtEl>
                                          <p:spTgt spid="19"/>
                                        </p:tgtEl>
                                        <p:attrNameLst>
                                          <p:attrName>ppt_h</p:attrName>
                                        </p:attrNameLst>
                                      </p:cBhvr>
                                      <p:tavLst>
                                        <p:tav tm="0">
                                          <p:val>
                                            <p:fltVal val="0"/>
                                          </p:val>
                                        </p:tav>
                                        <p:tav tm="100000">
                                          <p:val>
                                            <p:strVal val="#ppt_h"/>
                                          </p:val>
                                        </p:tav>
                                      </p:tavLst>
                                    </p:anim>
                                    <p:animEffect transition="in" filter="fade">
                                      <p:cBhvr>
                                        <p:cTn id="31" dur="500"/>
                                        <p:tgtEl>
                                          <p:spTgt spid="19"/>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p:cTn id="34" dur="500" fill="hold"/>
                                        <p:tgtEl>
                                          <p:spTgt spid="16"/>
                                        </p:tgtEl>
                                        <p:attrNameLst>
                                          <p:attrName>ppt_w</p:attrName>
                                        </p:attrNameLst>
                                      </p:cBhvr>
                                      <p:tavLst>
                                        <p:tav tm="0">
                                          <p:val>
                                            <p:fltVal val="0"/>
                                          </p:val>
                                        </p:tav>
                                        <p:tav tm="100000">
                                          <p:val>
                                            <p:strVal val="#ppt_w"/>
                                          </p:val>
                                        </p:tav>
                                      </p:tavLst>
                                    </p:anim>
                                    <p:anim calcmode="lin" valueType="num">
                                      <p:cBhvr>
                                        <p:cTn id="35" dur="500" fill="hold"/>
                                        <p:tgtEl>
                                          <p:spTgt spid="16"/>
                                        </p:tgtEl>
                                        <p:attrNameLst>
                                          <p:attrName>ppt_h</p:attrName>
                                        </p:attrNameLst>
                                      </p:cBhvr>
                                      <p:tavLst>
                                        <p:tav tm="0">
                                          <p:val>
                                            <p:fltVal val="0"/>
                                          </p:val>
                                        </p:tav>
                                        <p:tav tm="100000">
                                          <p:val>
                                            <p:strVal val="#ppt_h"/>
                                          </p:val>
                                        </p:tav>
                                      </p:tavLst>
                                    </p:anim>
                                    <p:animEffect transition="in" filter="fade">
                                      <p:cBhvr>
                                        <p:cTn id="3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phụ</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gia</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cho</a:t>
            </a:r>
            <a:r>
              <a:rPr lang="en-US" sz="1600" b="1" i="1" dirty="0" smtClean="0">
                <a:latin typeface="Arial" pitchFamily="34" charset="0"/>
                <a:cs typeface="Arial" pitchFamily="34" charset="0"/>
              </a:rPr>
              <a:t>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và</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bê</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tông</a:t>
            </a:r>
            <a:endParaRPr lang="en-US" sz="1600" b="1" i="1" dirty="0">
              <a:latin typeface="Arial" pitchFamily="34" charset="0"/>
              <a:cs typeface="Arial" pitchFamily="34" charset="0"/>
            </a:endParaRPr>
          </a:p>
        </p:txBody>
      </p:sp>
      <p:graphicFrame>
        <p:nvGraphicFramePr>
          <p:cNvPr id="15" name="Table 14"/>
          <p:cNvGraphicFramePr>
            <a:graphicFrameLocks noGrp="1"/>
          </p:cNvGraphicFramePr>
          <p:nvPr>
            <p:extLst>
              <p:ext uri="{D42A27DB-BD31-4B8C-83A1-F6EECF244321}">
                <p14:modId xmlns:p14="http://schemas.microsoft.com/office/powerpoint/2010/main" val="58822347"/>
              </p:ext>
            </p:extLst>
          </p:nvPr>
        </p:nvGraphicFramePr>
        <p:xfrm>
          <a:off x="685800" y="1281742"/>
          <a:ext cx="8001000" cy="3701376"/>
        </p:xfrm>
        <a:graphic>
          <a:graphicData uri="http://schemas.openxmlformats.org/drawingml/2006/table">
            <a:tbl>
              <a:tblPr firstRow="1" firstCol="1" bandRow="1">
                <a:tableStyleId>{69CF1AB2-1976-4502-BF36-3FF5EA218861}</a:tableStyleId>
              </a:tblPr>
              <a:tblGrid>
                <a:gridCol w="4089400">
                  <a:extLst>
                    <a:ext uri="{9D8B030D-6E8A-4147-A177-3AD203B41FA5}">
                      <a16:colId xmlns:a16="http://schemas.microsoft.com/office/drawing/2014/main" val="1842931405"/>
                    </a:ext>
                  </a:extLst>
                </a:gridCol>
                <a:gridCol w="1955800">
                  <a:extLst>
                    <a:ext uri="{9D8B030D-6E8A-4147-A177-3AD203B41FA5}">
                      <a16:colId xmlns:a16="http://schemas.microsoft.com/office/drawing/2014/main" val="124230276"/>
                    </a:ext>
                  </a:extLst>
                </a:gridCol>
                <a:gridCol w="1955800">
                  <a:extLst>
                    <a:ext uri="{9D8B030D-6E8A-4147-A177-3AD203B41FA5}">
                      <a16:colId xmlns:a16="http://schemas.microsoft.com/office/drawing/2014/main" val="357706737"/>
                    </a:ext>
                  </a:extLst>
                </a:gridCol>
              </a:tblGrid>
              <a:tr h="178359">
                <a:tc>
                  <a:txBody>
                    <a:bodyPr/>
                    <a:lstStyle/>
                    <a:p>
                      <a:pPr marL="0" marR="0" indent="0" algn="ctr">
                        <a:spcBef>
                          <a:spcPts val="600"/>
                        </a:spcBef>
                        <a:spcAft>
                          <a:spcPts val="600"/>
                        </a:spcAft>
                        <a:buFont typeface="+mj-lt"/>
                        <a:buNone/>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Tên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sản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phẩm</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Tiêu</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chuẩn</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kỹ</a:t>
                      </a:r>
                      <a:r>
                        <a:rPr lang="en-US" sz="18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baseline="0" dirty="0" err="1" smtClean="0">
                          <a:effectLst/>
                          <a:latin typeface="Arial" panose="020B0604020202020204" pitchFamily="34" charset="0"/>
                          <a:ea typeface="Times New Roman" panose="02020603050405020304" pitchFamily="18" charset="0"/>
                          <a:cs typeface="Arial" panose="020B0604020202020204" pitchFamily="34" charset="0"/>
                        </a:rPr>
                        <a:t>thuật</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Thay</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đổi</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80968">
                <a:tc>
                  <a:txBody>
                    <a:bodyPr/>
                    <a:lstStyle/>
                    <a:p>
                      <a:pPr marL="0" marR="0" indent="0">
                        <a:spcBef>
                          <a:spcPts val="600"/>
                        </a:spcBef>
                        <a:spcAft>
                          <a:spcPts val="600"/>
                        </a:spcAft>
                        <a:buFont typeface="Wingdings" panose="05000000000000000000" pitchFamily="2" charset="2"/>
                        <a:buNone/>
                      </a:pPr>
                      <a:r>
                        <a:rPr lang="en-US" sz="1700" b="0" dirty="0" smtClean="0">
                          <a:solidFill>
                            <a:srgbClr val="FF0000"/>
                          </a:solidFill>
                          <a:effectLst/>
                          <a:latin typeface="Arial" panose="020B0604020202020204" pitchFamily="34" charset="0"/>
                          <a:cs typeface="Arial" panose="020B0604020202020204" pitchFamily="34" charset="0"/>
                        </a:rPr>
                        <a:t>1. Xi </a:t>
                      </a:r>
                      <a:r>
                        <a:rPr lang="en-US" sz="1700" b="0" dirty="0" err="1">
                          <a:solidFill>
                            <a:srgbClr val="FF0000"/>
                          </a:solidFill>
                          <a:effectLst/>
                          <a:latin typeface="Arial" panose="020B0604020202020204" pitchFamily="34" charset="0"/>
                          <a:cs typeface="Arial" panose="020B0604020202020204" pitchFamily="34" charset="0"/>
                        </a:rPr>
                        <a:t>măng</a:t>
                      </a:r>
                      <a:r>
                        <a:rPr lang="en-US" sz="1700" b="0" dirty="0">
                          <a:solidFill>
                            <a:srgbClr val="FF0000"/>
                          </a:solidFill>
                          <a:effectLst/>
                          <a:latin typeface="Arial" panose="020B0604020202020204" pitchFamily="34" charset="0"/>
                          <a:cs typeface="Arial" panose="020B0604020202020204" pitchFamily="34" charset="0"/>
                        </a:rPr>
                        <a:t> </a:t>
                      </a:r>
                      <a:r>
                        <a:rPr lang="en-US" sz="1700" b="0" dirty="0" err="1">
                          <a:solidFill>
                            <a:srgbClr val="FF0000"/>
                          </a:solidFill>
                          <a:effectLst/>
                          <a:latin typeface="Arial" panose="020B0604020202020204" pitchFamily="34" charset="0"/>
                          <a:cs typeface="Arial" panose="020B0604020202020204" pitchFamily="34" charset="0"/>
                        </a:rPr>
                        <a:t>poóc</a:t>
                      </a:r>
                      <a:r>
                        <a:rPr lang="en-US" sz="1700" b="0" dirty="0">
                          <a:solidFill>
                            <a:srgbClr val="FF0000"/>
                          </a:solidFill>
                          <a:effectLst/>
                          <a:latin typeface="Arial" panose="020B0604020202020204" pitchFamily="34" charset="0"/>
                          <a:cs typeface="Arial" panose="020B0604020202020204" pitchFamily="34" charset="0"/>
                        </a:rPr>
                        <a:t> </a:t>
                      </a:r>
                      <a:r>
                        <a:rPr lang="en-US" sz="1700" b="0" dirty="0" err="1">
                          <a:solidFill>
                            <a:srgbClr val="FF0000"/>
                          </a:solidFill>
                          <a:effectLst/>
                          <a:latin typeface="Arial" panose="020B0604020202020204" pitchFamily="34" charset="0"/>
                          <a:cs typeface="Arial" panose="020B0604020202020204" pitchFamily="34" charset="0"/>
                        </a:rPr>
                        <a:t>lăng</a:t>
                      </a:r>
                      <a:endParaRPr lang="en-US" sz="17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7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TCVN 2682:2020</a:t>
                      </a:r>
                    </a:p>
                  </a:txBody>
                  <a:tcPr marL="68580" marR="68580" marT="0" marB="0" anchor="ctr"/>
                </a:tc>
                <a:tc rowSpan="2">
                  <a:txBody>
                    <a:bodyPr/>
                    <a:lstStyle/>
                    <a:p>
                      <a:pPr marL="0" marR="0" algn="ctr">
                        <a:spcBef>
                          <a:spcPts val="0"/>
                        </a:spcBef>
                        <a:spcAft>
                          <a:spcPts val="0"/>
                        </a:spcAft>
                      </a:pPr>
                      <a:r>
                        <a:rPr lang="en-US" sz="17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Sửa</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đổi</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phương</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pháp</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tiêu</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chuẩn</a:t>
                      </a:r>
                      <a:endParaRPr lang="en-US" sz="17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061639138"/>
                  </a:ext>
                </a:extLst>
              </a:tr>
              <a:tr h="280968">
                <a:tc>
                  <a:txBody>
                    <a:bodyPr/>
                    <a:lstStyle/>
                    <a:p>
                      <a:pPr marL="0" marR="0" indent="0">
                        <a:spcBef>
                          <a:spcPts val="600"/>
                        </a:spcBef>
                        <a:spcAft>
                          <a:spcPts val="600"/>
                        </a:spcAft>
                        <a:buFont typeface="Wingdings" panose="05000000000000000000" pitchFamily="2" charset="2"/>
                        <a:buNone/>
                      </a:pPr>
                      <a:r>
                        <a:rPr lang="en-US" sz="1700" b="0" dirty="0" smtClean="0">
                          <a:effectLst/>
                          <a:latin typeface="Arial" panose="020B0604020202020204" pitchFamily="34" charset="0"/>
                          <a:cs typeface="Arial" panose="020B0604020202020204" pitchFamily="34" charset="0"/>
                        </a:rPr>
                        <a:t>2. Xi </a:t>
                      </a:r>
                      <a:r>
                        <a:rPr lang="en-US" sz="1700" b="0" dirty="0" err="1" smtClean="0">
                          <a:effectLst/>
                          <a:latin typeface="Arial" panose="020B0604020202020204" pitchFamily="34" charset="0"/>
                          <a:cs typeface="Arial" panose="020B0604020202020204" pitchFamily="34" charset="0"/>
                        </a:rPr>
                        <a:t>măng</a:t>
                      </a:r>
                      <a:r>
                        <a:rPr lang="en-US" sz="1700" b="0" dirty="0" smtClean="0">
                          <a:effectLst/>
                          <a:latin typeface="Arial" panose="020B0604020202020204" pitchFamily="34" charset="0"/>
                          <a:cs typeface="Arial" panose="020B0604020202020204" pitchFamily="34" charset="0"/>
                        </a:rPr>
                        <a:t> </a:t>
                      </a:r>
                      <a:r>
                        <a:rPr lang="en-US" sz="1700" b="0" dirty="0" err="1" smtClean="0">
                          <a:effectLst/>
                          <a:latin typeface="Arial" panose="020B0604020202020204" pitchFamily="34" charset="0"/>
                          <a:cs typeface="Arial" panose="020B0604020202020204" pitchFamily="34" charset="0"/>
                        </a:rPr>
                        <a:t>poóc</a:t>
                      </a:r>
                      <a:r>
                        <a:rPr lang="en-US" sz="1700" b="0" dirty="0" smtClean="0">
                          <a:effectLst/>
                          <a:latin typeface="Arial" panose="020B0604020202020204" pitchFamily="34" charset="0"/>
                          <a:cs typeface="Arial" panose="020B0604020202020204" pitchFamily="34" charset="0"/>
                        </a:rPr>
                        <a:t> </a:t>
                      </a:r>
                      <a:r>
                        <a:rPr lang="en-US" sz="1700" b="0" dirty="0" err="1" smtClean="0">
                          <a:effectLst/>
                          <a:latin typeface="Arial" panose="020B0604020202020204" pitchFamily="34" charset="0"/>
                          <a:cs typeface="Arial" panose="020B0604020202020204" pitchFamily="34" charset="0"/>
                        </a:rPr>
                        <a:t>lăng</a:t>
                      </a:r>
                      <a:r>
                        <a:rPr lang="en-US" sz="1700" b="0" dirty="0" smtClean="0">
                          <a:effectLst/>
                          <a:latin typeface="Arial" panose="020B0604020202020204" pitchFamily="34" charset="0"/>
                          <a:cs typeface="Arial" panose="020B0604020202020204" pitchFamily="34" charset="0"/>
                        </a:rPr>
                        <a:t> </a:t>
                      </a:r>
                      <a:r>
                        <a:rPr lang="en-US" sz="1700" b="0" dirty="0" err="1" smtClean="0">
                          <a:effectLst/>
                          <a:latin typeface="Arial" panose="020B0604020202020204" pitchFamily="34" charset="0"/>
                          <a:cs typeface="Arial" panose="020B0604020202020204" pitchFamily="34" charset="0"/>
                        </a:rPr>
                        <a:t>hỗn</a:t>
                      </a:r>
                      <a:r>
                        <a:rPr lang="en-US" sz="1700" b="0" dirty="0" smtClean="0">
                          <a:effectLst/>
                          <a:latin typeface="Arial" panose="020B0604020202020204" pitchFamily="34" charset="0"/>
                          <a:cs typeface="Arial" panose="020B0604020202020204" pitchFamily="34" charset="0"/>
                        </a:rPr>
                        <a:t> </a:t>
                      </a:r>
                      <a:r>
                        <a:rPr lang="en-US" sz="1700" b="0" dirty="0" err="1" smtClean="0">
                          <a:effectLst/>
                          <a:latin typeface="Arial" panose="020B0604020202020204" pitchFamily="34" charset="0"/>
                          <a:cs typeface="Arial" panose="020B0604020202020204" pitchFamily="34" charset="0"/>
                        </a:rPr>
                        <a:t>hợp</a:t>
                      </a:r>
                      <a:r>
                        <a:rPr lang="en-US" sz="1700" b="0" baseline="0" dirty="0" smtClean="0">
                          <a:effectLst/>
                          <a:latin typeface="Arial" panose="020B0604020202020204" pitchFamily="34" charset="0"/>
                          <a:cs typeface="Arial" panose="020B0604020202020204" pitchFamily="34" charset="0"/>
                        </a:rPr>
                        <a:t> </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7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TCVN 6260:2020</a:t>
                      </a:r>
                    </a:p>
                  </a:txBody>
                  <a:tcPr marL="68580" marR="68580" marT="0" marB="0" anchor="ctr"/>
                </a:tc>
                <a:tc vMerge="1">
                  <a:txBody>
                    <a:bodyPr/>
                    <a:lstStyle/>
                    <a:p>
                      <a:pPr marL="0" marR="0" algn="ctr">
                        <a:spcBef>
                          <a:spcPts val="0"/>
                        </a:spcBef>
                        <a:spcAft>
                          <a:spcPts val="0"/>
                        </a:spcAft>
                      </a:pPr>
                      <a:endParaRPr lang="en-US" sz="17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13207928"/>
                  </a:ext>
                </a:extLst>
              </a:tr>
              <a:tr h="280968">
                <a:tc>
                  <a:txBody>
                    <a:bodyPr/>
                    <a:lstStyle/>
                    <a:p>
                      <a:pPr marL="0" marR="0" indent="0">
                        <a:spcBef>
                          <a:spcPts val="600"/>
                        </a:spcBef>
                        <a:spcAft>
                          <a:spcPts val="600"/>
                        </a:spcAft>
                        <a:buFont typeface="Wingdings" panose="05000000000000000000" pitchFamily="2" charset="2"/>
                        <a:buNone/>
                      </a:pPr>
                      <a:r>
                        <a:rPr lang="en-US" sz="1700" b="0" dirty="0" smtClean="0">
                          <a:effectLst/>
                          <a:latin typeface="Arial" panose="020B0604020202020204" pitchFamily="34" charset="0"/>
                          <a:cs typeface="Arial" panose="020B0604020202020204" pitchFamily="34" charset="0"/>
                        </a:rPr>
                        <a:t>3.</a:t>
                      </a:r>
                      <a:r>
                        <a:rPr lang="en-US" sz="1700" b="0" baseline="0" dirty="0" smtClean="0">
                          <a:effectLst/>
                          <a:latin typeface="Arial" panose="020B0604020202020204" pitchFamily="34" charset="0"/>
                          <a:cs typeface="Arial" panose="020B0604020202020204" pitchFamily="34" charset="0"/>
                        </a:rPr>
                        <a:t> </a:t>
                      </a:r>
                      <a:r>
                        <a:rPr lang="en-US" sz="1700" b="0" dirty="0" smtClean="0">
                          <a:effectLst/>
                          <a:latin typeface="Arial" panose="020B0604020202020204" pitchFamily="34" charset="0"/>
                          <a:cs typeface="Arial" panose="020B0604020202020204" pitchFamily="34" charset="0"/>
                        </a:rPr>
                        <a:t>Xi </a:t>
                      </a:r>
                      <a:r>
                        <a:rPr lang="en-US" sz="1700" b="0" dirty="0" err="1">
                          <a:effectLst/>
                          <a:latin typeface="Arial" panose="020B0604020202020204" pitchFamily="34" charset="0"/>
                          <a:cs typeface="Arial" panose="020B0604020202020204" pitchFamily="34" charset="0"/>
                        </a:rPr>
                        <a:t>măng</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poóc</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lăng</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bền</a:t>
                      </a:r>
                      <a:r>
                        <a:rPr lang="en-US" sz="1700" b="0" dirty="0">
                          <a:effectLst/>
                          <a:latin typeface="Arial" panose="020B0604020202020204" pitchFamily="34" charset="0"/>
                          <a:cs typeface="Arial" panose="020B0604020202020204" pitchFamily="34" charset="0"/>
                        </a:rPr>
                        <a:t> sun </a:t>
                      </a:r>
                      <a:r>
                        <a:rPr lang="en-US" sz="1700" b="0" dirty="0" err="1">
                          <a:effectLst/>
                          <a:latin typeface="Arial" panose="020B0604020202020204" pitchFamily="34" charset="0"/>
                          <a:cs typeface="Arial" panose="020B0604020202020204" pitchFamily="34" charset="0"/>
                        </a:rPr>
                        <a:t>phát</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6067:2018</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Sửa</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đổi</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phương</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pháp</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494283988"/>
                  </a:ext>
                </a:extLst>
              </a:tr>
              <a:tr h="280968">
                <a:tc>
                  <a:txBody>
                    <a:bodyPr/>
                    <a:lstStyle/>
                    <a:p>
                      <a:pPr marL="0" marR="0" indent="0">
                        <a:spcBef>
                          <a:spcPts val="600"/>
                        </a:spcBef>
                        <a:spcAft>
                          <a:spcPts val="600"/>
                        </a:spcAft>
                        <a:buFont typeface="Wingdings" panose="05000000000000000000" pitchFamily="2" charset="2"/>
                        <a:buNone/>
                      </a:pPr>
                      <a:r>
                        <a:rPr lang="en-US" sz="1700" b="0" dirty="0" smtClean="0">
                          <a:effectLst/>
                          <a:latin typeface="Arial" panose="020B0604020202020204" pitchFamily="34" charset="0"/>
                          <a:cs typeface="Arial" panose="020B0604020202020204" pitchFamily="34" charset="0"/>
                        </a:rPr>
                        <a:t>4. </a:t>
                      </a:r>
                      <a:r>
                        <a:rPr lang="en-US" sz="1700" b="0" dirty="0" err="1" smtClean="0">
                          <a:effectLst/>
                          <a:latin typeface="Arial" panose="020B0604020202020204" pitchFamily="34" charset="0"/>
                          <a:cs typeface="Arial" panose="020B0604020202020204" pitchFamily="34" charset="0"/>
                        </a:rPr>
                        <a:t>Thạch</a:t>
                      </a:r>
                      <a:r>
                        <a:rPr lang="en-US" sz="1700" b="0" dirty="0" smtClean="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cao</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Phospho</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dùng</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để</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sản</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xuất</a:t>
                      </a:r>
                      <a:r>
                        <a:rPr lang="en-US" sz="1700" b="0" dirty="0">
                          <a:effectLst/>
                          <a:latin typeface="Arial" panose="020B0604020202020204" pitchFamily="34" charset="0"/>
                          <a:cs typeface="Arial" panose="020B0604020202020204" pitchFamily="34" charset="0"/>
                        </a:rPr>
                        <a:t> xi </a:t>
                      </a:r>
                      <a:r>
                        <a:rPr lang="en-US" sz="1700" b="0" dirty="0" err="1">
                          <a:effectLst/>
                          <a:latin typeface="Arial" panose="020B0604020202020204" pitchFamily="34" charset="0"/>
                          <a:cs typeface="Arial" panose="020B0604020202020204" pitchFamily="34" charset="0"/>
                        </a:rPr>
                        <a:t>măng</a:t>
                      </a:r>
                      <a:r>
                        <a:rPr lang="en-US" sz="1700" b="0" dirty="0">
                          <a:effectLst/>
                          <a:latin typeface="Arial" panose="020B0604020202020204" pitchFamily="34" charset="0"/>
                          <a:cs typeface="Arial" panose="020B0604020202020204" pitchFamily="34" charset="0"/>
                        </a:rPr>
                        <a:t> </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11833:2017</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700" dirty="0" err="1" smtClean="0">
                          <a:effectLst/>
                          <a:latin typeface="Arial" panose="020B0604020202020204" pitchFamily="34" charset="0"/>
                          <a:ea typeface="Times New Roman" panose="02020603050405020304" pitchFamily="18" charset="0"/>
                          <a:cs typeface="Arial" panose="020B0604020202020204" pitchFamily="34" charset="0"/>
                        </a:rPr>
                        <a:t>Lược</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bỏ</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chỉ</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tiêu</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201032489"/>
                  </a:ext>
                </a:extLst>
              </a:tr>
              <a:tr h="280968">
                <a:tc>
                  <a:txBody>
                    <a:bodyPr/>
                    <a:lstStyle/>
                    <a:p>
                      <a:pPr marL="0" marR="0" indent="0">
                        <a:spcBef>
                          <a:spcPts val="600"/>
                        </a:spcBef>
                        <a:spcAft>
                          <a:spcPts val="600"/>
                        </a:spcAft>
                        <a:buFont typeface="Wingdings" panose="05000000000000000000" pitchFamily="2" charset="2"/>
                        <a:buNone/>
                      </a:pPr>
                      <a:r>
                        <a:rPr lang="en-US" sz="1700" b="0" dirty="0" smtClean="0">
                          <a:effectLst/>
                          <a:latin typeface="Arial" panose="020B0604020202020204" pitchFamily="34" charset="0"/>
                          <a:cs typeface="Arial" panose="020B0604020202020204" pitchFamily="34" charset="0"/>
                        </a:rPr>
                        <a:t>5. </a:t>
                      </a:r>
                      <a:r>
                        <a:rPr lang="en-US" sz="1700" b="0" dirty="0" err="1" smtClean="0">
                          <a:effectLst/>
                          <a:latin typeface="Arial" panose="020B0604020202020204" pitchFamily="34" charset="0"/>
                          <a:cs typeface="Arial" panose="020B0604020202020204" pitchFamily="34" charset="0"/>
                        </a:rPr>
                        <a:t>Xỉ</a:t>
                      </a:r>
                      <a:r>
                        <a:rPr lang="en-US" sz="1700" b="0" dirty="0" smtClean="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hạt</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lò</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cao</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dùng</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để</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sản</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xuất</a:t>
                      </a:r>
                      <a:r>
                        <a:rPr lang="en-US" sz="1700" b="0" dirty="0">
                          <a:effectLst/>
                          <a:latin typeface="Arial" panose="020B0604020202020204" pitchFamily="34" charset="0"/>
                          <a:cs typeface="Arial" panose="020B0604020202020204" pitchFamily="34" charset="0"/>
                        </a:rPr>
                        <a:t> xi </a:t>
                      </a:r>
                      <a:r>
                        <a:rPr lang="en-US" sz="1700" b="0" dirty="0" err="1">
                          <a:effectLst/>
                          <a:latin typeface="Arial" panose="020B0604020202020204" pitchFamily="34" charset="0"/>
                          <a:cs typeface="Arial" panose="020B0604020202020204" pitchFamily="34" charset="0"/>
                        </a:rPr>
                        <a:t>măng</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4315:2007</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rowSpan="2">
                  <a:txBody>
                    <a:bodyPr/>
                    <a:lstStyle/>
                    <a:p>
                      <a:pPr marL="0" marR="0" algn="ctr">
                        <a:spcBef>
                          <a:spcPts val="0"/>
                        </a:spcBef>
                        <a:spcAft>
                          <a:spcPts val="0"/>
                        </a:spcAft>
                      </a:pPr>
                      <a:r>
                        <a:rPr lang="en-US" sz="1700" dirty="0" err="1" smtClean="0">
                          <a:effectLst/>
                          <a:latin typeface="Arial" panose="020B0604020202020204" pitchFamily="34" charset="0"/>
                          <a:ea typeface="Times New Roman" panose="02020603050405020304" pitchFamily="18" charset="0"/>
                          <a:cs typeface="Arial" panose="020B0604020202020204" pitchFamily="34" charset="0"/>
                        </a:rPr>
                        <a:t>Bổ</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sung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chỉ</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tiêu</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312095825"/>
                  </a:ext>
                </a:extLst>
              </a:tr>
              <a:tr h="280968">
                <a:tc>
                  <a:txBody>
                    <a:bodyPr/>
                    <a:lstStyle/>
                    <a:p>
                      <a:pPr marL="0" marR="0" indent="0">
                        <a:spcBef>
                          <a:spcPts val="600"/>
                        </a:spcBef>
                        <a:spcAft>
                          <a:spcPts val="600"/>
                        </a:spcAft>
                        <a:buFont typeface="Wingdings" panose="05000000000000000000" pitchFamily="2" charset="2"/>
                        <a:buNone/>
                      </a:pPr>
                      <a:r>
                        <a:rPr lang="en-US" sz="1700" b="0" dirty="0" smtClean="0">
                          <a:effectLst/>
                          <a:latin typeface="Arial" panose="020B0604020202020204" pitchFamily="34" charset="0"/>
                          <a:cs typeface="Arial" panose="020B0604020202020204" pitchFamily="34" charset="0"/>
                        </a:rPr>
                        <a:t>6. </a:t>
                      </a:r>
                      <a:r>
                        <a:rPr lang="en-US" sz="1700" b="0" dirty="0" err="1" smtClean="0">
                          <a:effectLst/>
                          <a:latin typeface="Arial" panose="020B0604020202020204" pitchFamily="34" charset="0"/>
                          <a:cs typeface="Arial" panose="020B0604020202020204" pitchFamily="34" charset="0"/>
                        </a:rPr>
                        <a:t>Xỉ</a:t>
                      </a:r>
                      <a:r>
                        <a:rPr lang="en-US" sz="1700" b="0" dirty="0" smtClean="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hạt</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lò</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cao</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nghiền</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mịn</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dùng</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cho</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bê</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tông</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và</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vữa</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11586:2016</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vMerge="1">
                  <a:txBody>
                    <a:bodyPr/>
                    <a:lstStyle/>
                    <a:p>
                      <a:pPr marL="0" marR="0" algn="ctr">
                        <a:spcBef>
                          <a:spcPts val="0"/>
                        </a:spcBef>
                        <a:spcAft>
                          <a:spcPts val="0"/>
                        </a:spcAft>
                      </a:pP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294038836"/>
                  </a:ext>
                </a:extLst>
              </a:tr>
              <a:tr h="411480">
                <a:tc>
                  <a:txBody>
                    <a:bodyPr/>
                    <a:lstStyle/>
                    <a:p>
                      <a:pPr marL="0" marR="0" indent="0">
                        <a:spcBef>
                          <a:spcPts val="600"/>
                        </a:spcBef>
                        <a:spcAft>
                          <a:spcPts val="600"/>
                        </a:spcAft>
                        <a:buFont typeface="Wingdings" panose="05000000000000000000" pitchFamily="2" charset="2"/>
                        <a:buNone/>
                      </a:pPr>
                      <a:r>
                        <a:rPr lang="en-US" sz="1700" b="0" dirty="0" smtClean="0">
                          <a:effectLst/>
                          <a:latin typeface="Arial" panose="020B0604020202020204" pitchFamily="34" charset="0"/>
                          <a:cs typeface="Arial" panose="020B0604020202020204" pitchFamily="34" charset="0"/>
                        </a:rPr>
                        <a:t>7. </a:t>
                      </a:r>
                      <a:r>
                        <a:rPr lang="en-US" sz="1700" b="0" dirty="0" err="1" smtClean="0">
                          <a:effectLst/>
                          <a:latin typeface="Arial" panose="020B0604020202020204" pitchFamily="34" charset="0"/>
                          <a:cs typeface="Arial" panose="020B0604020202020204" pitchFamily="34" charset="0"/>
                        </a:rPr>
                        <a:t>Phụ</a:t>
                      </a:r>
                      <a:r>
                        <a:rPr lang="en-US" sz="1700" b="0" dirty="0" smtClean="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gia</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hoạt</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tính</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tro</a:t>
                      </a:r>
                      <a:r>
                        <a:rPr lang="en-US" sz="1700" b="0" dirty="0">
                          <a:effectLst/>
                          <a:latin typeface="Arial" panose="020B0604020202020204" pitchFamily="34" charset="0"/>
                          <a:cs typeface="Arial" panose="020B0604020202020204" pitchFamily="34" charset="0"/>
                        </a:rPr>
                        <a:t> bay </a:t>
                      </a:r>
                      <a:r>
                        <a:rPr lang="en-US" sz="1700" b="0" dirty="0" err="1">
                          <a:effectLst/>
                          <a:latin typeface="Arial" panose="020B0604020202020204" pitchFamily="34" charset="0"/>
                          <a:cs typeface="Arial" panose="020B0604020202020204" pitchFamily="34" charset="0"/>
                        </a:rPr>
                        <a:t>dùng</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cho</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bê</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tông</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vữa</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xây</a:t>
                      </a:r>
                      <a:r>
                        <a:rPr lang="en-US" sz="1700" b="0" dirty="0">
                          <a:effectLst/>
                          <a:latin typeface="Arial" panose="020B0604020202020204" pitchFamily="34" charset="0"/>
                          <a:cs typeface="Arial" panose="020B0604020202020204" pitchFamily="34" charset="0"/>
                        </a:rPr>
                        <a:t> </a:t>
                      </a:r>
                      <a:r>
                        <a:rPr lang="en-US" sz="1700" b="0" dirty="0" err="1">
                          <a:effectLst/>
                          <a:latin typeface="Arial" panose="020B0604020202020204" pitchFamily="34" charset="0"/>
                          <a:cs typeface="Arial" panose="020B0604020202020204" pitchFamily="34" charset="0"/>
                        </a:rPr>
                        <a:t>và</a:t>
                      </a:r>
                      <a:r>
                        <a:rPr lang="en-US" sz="1700" b="0" dirty="0">
                          <a:effectLst/>
                          <a:latin typeface="Arial" panose="020B0604020202020204" pitchFamily="34" charset="0"/>
                          <a:cs typeface="Arial" panose="020B0604020202020204" pitchFamily="34" charset="0"/>
                        </a:rPr>
                        <a:t> xi </a:t>
                      </a:r>
                      <a:r>
                        <a:rPr lang="en-US" sz="1700" b="0" dirty="0" err="1">
                          <a:effectLst/>
                          <a:latin typeface="Arial" panose="020B0604020202020204" pitchFamily="34" charset="0"/>
                          <a:cs typeface="Arial" panose="020B0604020202020204" pitchFamily="34" charset="0"/>
                        </a:rPr>
                        <a:t>măng</a:t>
                      </a:r>
                      <a:endParaRPr lang="en-US" sz="17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TCVN 10302:2014</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Sửa</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đổi</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phương</a:t>
                      </a:r>
                      <a:r>
                        <a:rPr lang="en-US" sz="1700"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pháp</a:t>
                      </a:r>
                      <a:endParaRPr lang="en-US" sz="17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846069506"/>
                  </a:ext>
                </a:extLst>
              </a:tr>
            </a:tbl>
          </a:graphicData>
        </a:graphic>
      </p:graphicFrame>
      <p:sp>
        <p:nvSpPr>
          <p:cNvPr id="16" name="Right Arrow 15"/>
          <p:cNvSpPr/>
          <p:nvPr/>
        </p:nvSpPr>
        <p:spPr>
          <a:xfrm>
            <a:off x="685800" y="5407303"/>
            <a:ext cx="762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638300" y="5436627"/>
            <a:ext cx="5943600" cy="36933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dirty="0" err="1" smtClean="0">
                <a:latin typeface="Arial" panose="020B0604020202020204" pitchFamily="34" charset="0"/>
                <a:cs typeface="Arial" panose="020B0604020202020204" pitchFamily="34" charset="0"/>
              </a:rPr>
              <a:t>Bỏ</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sản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phẩm</a:t>
            </a:r>
            <a:r>
              <a:rPr lang="en-US" dirty="0" smtClean="0">
                <a:latin typeface="Arial" panose="020B0604020202020204" pitchFamily="34" charset="0"/>
                <a:cs typeface="Arial" panose="020B0604020202020204" pitchFamily="34" charset="0"/>
              </a:rPr>
              <a:t>: </a:t>
            </a:r>
            <a:r>
              <a:rPr lang="vi-VN" dirty="0">
                <a:latin typeface="Arial" panose="020B0604020202020204" pitchFamily="34" charset="0"/>
                <a:cs typeface="Arial" panose="020B0604020202020204" pitchFamily="34" charset="0"/>
              </a:rPr>
              <a:t>Xi măng poóc lăng hỗn hợp bền sun </a:t>
            </a:r>
            <a:r>
              <a:rPr lang="vi-VN" dirty="0" smtClean="0">
                <a:latin typeface="Arial" panose="020B0604020202020204" pitchFamily="34" charset="0"/>
                <a:cs typeface="Arial" panose="020B0604020202020204" pitchFamily="34" charset="0"/>
              </a:rPr>
              <a:t>phát</a:t>
            </a:r>
            <a:endParaRPr lang="en-US"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4587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circle(in)">
                                      <p:cBhvr>
                                        <p:cTn id="17"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latin typeface="Arial" pitchFamily="34" charset="0"/>
              <a:cs typeface="Arial" pitchFamily="34" charset="0"/>
            </a:endParaRPr>
          </a:p>
        </p:txBody>
      </p:sp>
      <p:sp>
        <p:nvSpPr>
          <p:cNvPr id="3" name="Subtitle 2"/>
          <p:cNvSpPr>
            <a:spLocks noGrp="1"/>
          </p:cNvSpPr>
          <p:nvPr>
            <p:ph type="subTitle" idx="1"/>
          </p:nvPr>
        </p:nvSpPr>
        <p:spPr/>
        <p:txBody>
          <a:bodyPr/>
          <a:lstStyle/>
          <a:p>
            <a:endParaRPr lang="en-US">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7"/>
            <a:ext cx="9144000" cy="6865034"/>
          </a:xfrm>
          <a:prstGeom prst="rect">
            <a:avLst/>
          </a:prstGeom>
        </p:spPr>
      </p:pic>
      <p:sp>
        <p:nvSpPr>
          <p:cNvPr id="6" name="TextBox 5"/>
          <p:cNvSpPr txBox="1"/>
          <p:nvPr/>
        </p:nvSpPr>
        <p:spPr>
          <a:xfrm>
            <a:off x="685800" y="152400"/>
            <a:ext cx="7848600" cy="461665"/>
          </a:xfrm>
          <a:prstGeom prst="rect">
            <a:avLst/>
          </a:prstGeom>
          <a:noFill/>
        </p:spPr>
        <p:txBody>
          <a:bodyPr wrap="square" rtlCol="0">
            <a:spAutoFit/>
          </a:bodyPr>
          <a:lstStyle/>
          <a:p>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Quy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định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kỹ</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thuật</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
        <p:nvSpPr>
          <p:cNvPr id="4" name="TextBox 3"/>
          <p:cNvSpPr txBox="1"/>
          <p:nvPr/>
        </p:nvSpPr>
        <p:spPr>
          <a:xfrm>
            <a:off x="609600" y="609600"/>
            <a:ext cx="8153400" cy="338554"/>
          </a:xfrm>
          <a:prstGeom prst="rect">
            <a:avLst/>
          </a:prstGeom>
          <a:noFill/>
        </p:spPr>
        <p:txBody>
          <a:bodyPr wrap="square" rtlCol="0">
            <a:spAutoFit/>
          </a:bodyPr>
          <a:lstStyle/>
          <a:p>
            <a:r>
              <a:rPr lang="en-US" sz="1600" b="1" i="1" dirty="0" err="1" smtClean="0">
                <a:latin typeface="Arial" pitchFamily="34" charset="0"/>
                <a:cs typeface="Arial" pitchFamily="34" charset="0"/>
              </a:rPr>
              <a:t>Nhóm</a:t>
            </a:r>
            <a:r>
              <a:rPr lang="en-US" sz="1600" b="1" i="1" dirty="0" smtClean="0">
                <a:latin typeface="Arial" pitchFamily="34" charset="0"/>
                <a:cs typeface="Arial" pitchFamily="34" charset="0"/>
              </a:rPr>
              <a:t> I: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phụ</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gia</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cho</a:t>
            </a:r>
            <a:r>
              <a:rPr lang="en-US" sz="1600" b="1" i="1" dirty="0" smtClean="0">
                <a:latin typeface="Arial" pitchFamily="34" charset="0"/>
                <a:cs typeface="Arial" pitchFamily="34" charset="0"/>
              </a:rPr>
              <a:t> xi </a:t>
            </a:r>
            <a:r>
              <a:rPr lang="en-US" sz="1600" b="1" i="1" dirty="0" err="1" smtClean="0">
                <a:latin typeface="Arial" pitchFamily="34" charset="0"/>
                <a:cs typeface="Arial" pitchFamily="34" charset="0"/>
              </a:rPr>
              <a:t>măng</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và</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bê</a:t>
            </a:r>
            <a:r>
              <a:rPr lang="en-US" sz="1600" b="1" i="1" dirty="0" smtClean="0">
                <a:latin typeface="Arial" pitchFamily="34" charset="0"/>
                <a:cs typeface="Arial" pitchFamily="34" charset="0"/>
              </a:rPr>
              <a:t> </a:t>
            </a:r>
            <a:r>
              <a:rPr lang="en-US" sz="1600" b="1" i="1" dirty="0" err="1" smtClean="0">
                <a:latin typeface="Arial" pitchFamily="34" charset="0"/>
                <a:cs typeface="Arial" pitchFamily="34" charset="0"/>
              </a:rPr>
              <a:t>tông</a:t>
            </a:r>
            <a:endParaRPr lang="en-US" sz="1600" b="1" i="1" dirty="0">
              <a:latin typeface="Arial" pitchFamily="34" charset="0"/>
              <a:cs typeface="Arial"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325308925"/>
              </p:ext>
            </p:extLst>
          </p:nvPr>
        </p:nvGraphicFramePr>
        <p:xfrm>
          <a:off x="457201" y="1227182"/>
          <a:ext cx="8305799" cy="4805304"/>
        </p:xfrm>
        <a:graphic>
          <a:graphicData uri="http://schemas.openxmlformats.org/drawingml/2006/table">
            <a:tbl>
              <a:tblPr firstRow="1" firstCol="1" bandRow="1">
                <a:tableStyleId>{69CF1AB2-1976-4502-BF36-3FF5EA218861}</a:tableStyleId>
              </a:tblPr>
              <a:tblGrid>
                <a:gridCol w="1752599">
                  <a:extLst>
                    <a:ext uri="{9D8B030D-6E8A-4147-A177-3AD203B41FA5}">
                      <a16:colId xmlns:a16="http://schemas.microsoft.com/office/drawing/2014/main" val="1842931405"/>
                    </a:ext>
                  </a:extLst>
                </a:gridCol>
                <a:gridCol w="3124200">
                  <a:extLst>
                    <a:ext uri="{9D8B030D-6E8A-4147-A177-3AD203B41FA5}">
                      <a16:colId xmlns:a16="http://schemas.microsoft.com/office/drawing/2014/main" val="124230276"/>
                    </a:ext>
                  </a:extLst>
                </a:gridCol>
                <a:gridCol w="1752600">
                  <a:extLst>
                    <a:ext uri="{9D8B030D-6E8A-4147-A177-3AD203B41FA5}">
                      <a16:colId xmlns:a16="http://schemas.microsoft.com/office/drawing/2014/main" val="630285297"/>
                    </a:ext>
                  </a:extLst>
                </a:gridCol>
                <a:gridCol w="1676400">
                  <a:extLst>
                    <a:ext uri="{9D8B030D-6E8A-4147-A177-3AD203B41FA5}">
                      <a16:colId xmlns:a16="http://schemas.microsoft.com/office/drawing/2014/main" val="3617673207"/>
                    </a:ext>
                  </a:extLst>
                </a:gridCol>
              </a:tblGrid>
              <a:tr h="274320">
                <a:tc rowSpan="2">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r>
                        <a:rPr lang="en-US" sz="1700" dirty="0" err="1" smtClean="0">
                          <a:effectLst/>
                          <a:latin typeface="Arial" panose="020B0604020202020204" pitchFamily="34" charset="0"/>
                          <a:cs typeface="Arial" panose="020B0604020202020204" pitchFamily="34" charset="0"/>
                        </a:rPr>
                        <a:t>Sản</a:t>
                      </a:r>
                      <a:r>
                        <a:rPr lang="en-US" sz="1700" baseline="0" dirty="0" smtClean="0">
                          <a:effectLst/>
                          <a:latin typeface="Arial" panose="020B0604020202020204" pitchFamily="34" charset="0"/>
                          <a:cs typeface="Arial" panose="020B0604020202020204" pitchFamily="34" charset="0"/>
                        </a:rPr>
                        <a:t> </a:t>
                      </a:r>
                      <a:r>
                        <a:rPr lang="en-US" sz="1700" baseline="0" dirty="0" err="1" smtClean="0">
                          <a:effectLst/>
                          <a:latin typeface="Arial" panose="020B0604020202020204" pitchFamily="34" charset="0"/>
                          <a:cs typeface="Arial" panose="020B0604020202020204" pitchFamily="34" charset="0"/>
                        </a:rPr>
                        <a:t>phẩm</a:t>
                      </a:r>
                      <a:endParaRPr lang="en-US" sz="17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err="1" smtClean="0">
                          <a:effectLst/>
                          <a:latin typeface="Arial" panose="020B0604020202020204" pitchFamily="34" charset="0"/>
                          <a:ea typeface="+mn-ea"/>
                          <a:cs typeface="Arial" panose="020B0604020202020204" pitchFamily="34" charset="0"/>
                        </a:rPr>
                        <a:t>Chỉ</a:t>
                      </a:r>
                      <a:r>
                        <a:rPr lang="en-US" sz="1700" baseline="0" dirty="0" smtClean="0">
                          <a:effectLst/>
                          <a:latin typeface="Arial" panose="020B0604020202020204" pitchFamily="34" charset="0"/>
                          <a:ea typeface="+mn-ea"/>
                          <a:cs typeface="Arial" panose="020B0604020202020204" pitchFamily="34" charset="0"/>
                        </a:rPr>
                        <a:t> </a:t>
                      </a:r>
                      <a:r>
                        <a:rPr lang="en-US" sz="1700" baseline="0" dirty="0" err="1" smtClean="0">
                          <a:effectLst/>
                          <a:latin typeface="Arial" panose="020B0604020202020204" pitchFamily="34" charset="0"/>
                          <a:ea typeface="+mn-ea"/>
                          <a:cs typeface="Arial" panose="020B0604020202020204" pitchFamily="34" charset="0"/>
                        </a:rPr>
                        <a:t>tiêu</a:t>
                      </a:r>
                      <a:r>
                        <a:rPr lang="en-US" sz="1700" baseline="0" dirty="0" smtClean="0">
                          <a:effectLst/>
                          <a:latin typeface="Arial" panose="020B0604020202020204" pitchFamily="34" charset="0"/>
                          <a:ea typeface="+mn-ea"/>
                          <a:cs typeface="Arial" panose="020B0604020202020204" pitchFamily="34" charset="0"/>
                        </a:rPr>
                        <a:t> </a:t>
                      </a:r>
                      <a:r>
                        <a:rPr lang="en-US" sz="1700" baseline="0" dirty="0" err="1" smtClean="0">
                          <a:effectLst/>
                          <a:latin typeface="Arial" panose="020B0604020202020204" pitchFamily="34" charset="0"/>
                          <a:ea typeface="+mn-ea"/>
                          <a:cs typeface="Arial" panose="020B0604020202020204" pitchFamily="34" charset="0"/>
                        </a:rPr>
                        <a:t>kỹ</a:t>
                      </a:r>
                      <a:r>
                        <a:rPr lang="en-US" sz="1700" baseline="0" dirty="0" smtClean="0">
                          <a:effectLst/>
                          <a:latin typeface="Arial" panose="020B0604020202020204" pitchFamily="34" charset="0"/>
                          <a:ea typeface="+mn-ea"/>
                          <a:cs typeface="Arial" panose="020B0604020202020204" pitchFamily="34" charset="0"/>
                        </a:rPr>
                        <a:t> </a:t>
                      </a:r>
                      <a:r>
                        <a:rPr lang="en-US" sz="1700" baseline="0" dirty="0" err="1" smtClean="0">
                          <a:effectLst/>
                          <a:latin typeface="Arial" panose="020B0604020202020204" pitchFamily="34" charset="0"/>
                          <a:ea typeface="+mn-ea"/>
                          <a:cs typeface="Arial" panose="020B0604020202020204" pitchFamily="34" charset="0"/>
                        </a:rPr>
                        <a:t>thuật</a:t>
                      </a:r>
                      <a:endParaRPr lang="en-US" sz="17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gridSpan="2">
                  <a:txBody>
                    <a:bodyPr/>
                    <a:lstStyle/>
                    <a:p>
                      <a:pPr marL="0" marR="0" algn="ctr">
                        <a:spcBef>
                          <a:spcPts val="0"/>
                        </a:spcBef>
                        <a:spcAft>
                          <a:spcPts val="0"/>
                        </a:spcAft>
                      </a:pPr>
                      <a:r>
                        <a:rPr lang="en-US" sz="1700" dirty="0" err="1" smtClean="0">
                          <a:effectLst/>
                          <a:latin typeface="Arial" panose="020B0604020202020204" pitchFamily="34" charset="0"/>
                          <a:ea typeface="Times New Roman" panose="02020603050405020304" pitchFamily="18" charset="0"/>
                          <a:cs typeface="Arial" panose="020B0604020202020204" pitchFamily="34" charset="0"/>
                        </a:rPr>
                        <a:t>Phương</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700" baseline="0" dirty="0" err="1" smtClean="0">
                          <a:effectLst/>
                          <a:latin typeface="Arial" panose="020B0604020202020204" pitchFamily="34" charset="0"/>
                          <a:ea typeface="Times New Roman" panose="02020603050405020304" pitchFamily="18" charset="0"/>
                          <a:cs typeface="Arial" panose="020B0604020202020204" pitchFamily="34" charset="0"/>
                        </a:rPr>
                        <a:t>pháp</a:t>
                      </a:r>
                      <a:r>
                        <a:rPr lang="en-US" sz="1700" baseline="0" dirty="0" smtClean="0">
                          <a:effectLst/>
                          <a:latin typeface="Arial" panose="020B0604020202020204" pitchFamily="34" charset="0"/>
                          <a:ea typeface="Times New Roman" panose="02020603050405020304" pitchFamily="18" charset="0"/>
                          <a:cs typeface="Arial" panose="020B0604020202020204" pitchFamily="34" charset="0"/>
                        </a:rPr>
                        <a:t> TN</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h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3870325642"/>
                  </a:ext>
                </a:extLst>
              </a:tr>
              <a:tr h="274320">
                <a:tc vMerge="1">
                  <a:txBody>
                    <a:bodyPr/>
                    <a:lstStyle/>
                    <a:p>
                      <a:pPr marL="0" marR="0" indent="0" algn="ctr" defTabSz="914400" rtl="0" eaLnBrk="1" fontAlgn="auto" latinLnBrk="0" hangingPunct="1">
                        <a:lnSpc>
                          <a:spcPct val="100000"/>
                        </a:lnSpc>
                        <a:spcBef>
                          <a:spcPts val="600"/>
                        </a:spcBef>
                        <a:spcAft>
                          <a:spcPts val="600"/>
                        </a:spcAft>
                        <a:buClrTx/>
                        <a:buSzTx/>
                        <a:buFont typeface="+mj-lt"/>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700" b="1" baseline="0" dirty="0" smtClean="0">
                          <a:effectLst/>
                          <a:latin typeface="Arial" panose="020B0604020202020204" pitchFamily="34" charset="0"/>
                          <a:ea typeface="Times New Roman" panose="02020603050405020304" pitchFamily="18" charset="0"/>
                          <a:cs typeface="Arial" panose="020B0604020202020204" pitchFamily="34" charset="0"/>
                        </a:rPr>
                        <a:t> 16:2019</a:t>
                      </a:r>
                      <a:endParaRPr lang="en-US" sz="17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b="1" dirty="0" smtClean="0">
                          <a:effectLst/>
                          <a:latin typeface="Arial" panose="020B0604020202020204" pitchFamily="34" charset="0"/>
                          <a:ea typeface="Times New Roman" panose="02020603050405020304" pitchFamily="18" charset="0"/>
                          <a:cs typeface="Arial" panose="020B0604020202020204" pitchFamily="34" charset="0"/>
                        </a:rPr>
                        <a:t>QCVN</a:t>
                      </a:r>
                      <a:r>
                        <a:rPr lang="en-US" sz="1700" b="1" baseline="0" dirty="0" smtClean="0">
                          <a:effectLst/>
                          <a:latin typeface="Arial" panose="020B0604020202020204" pitchFamily="34" charset="0"/>
                          <a:ea typeface="Times New Roman" panose="02020603050405020304" pitchFamily="18" charset="0"/>
                          <a:cs typeface="Arial" panose="020B0604020202020204" pitchFamily="34" charset="0"/>
                        </a:rPr>
                        <a:t> 16:2023</a:t>
                      </a:r>
                      <a:endParaRPr lang="en-US" sz="1700" b="1" dirty="0" smtClean="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778854042"/>
                  </a:ext>
                </a:extLst>
              </a:tr>
              <a:tr h="280968">
                <a:tc rowSpan="6">
                  <a:txBody>
                    <a:bodyPr/>
                    <a:lstStyle/>
                    <a:p>
                      <a:pPr marL="0" marR="0" indent="0">
                        <a:spcBef>
                          <a:spcPts val="600"/>
                        </a:spcBef>
                        <a:spcAft>
                          <a:spcPts val="600"/>
                        </a:spcAft>
                        <a:buFont typeface="Wingdings" panose="05000000000000000000" pitchFamily="2" charset="2"/>
                        <a:buNone/>
                      </a:pPr>
                      <a:r>
                        <a:rPr lang="en-US" sz="1600" b="0" dirty="0">
                          <a:effectLst/>
                          <a:latin typeface="Arial" panose="020B0604020202020204" pitchFamily="34" charset="0"/>
                          <a:cs typeface="Arial" panose="020B0604020202020204" pitchFamily="34" charset="0"/>
                        </a:rPr>
                        <a:t>Xi </a:t>
                      </a:r>
                      <a:r>
                        <a:rPr lang="en-US" sz="1600" b="0" dirty="0" err="1">
                          <a:effectLst/>
                          <a:latin typeface="Arial" panose="020B0604020202020204" pitchFamily="34" charset="0"/>
                          <a:cs typeface="Arial" panose="020B0604020202020204" pitchFamily="34" charset="0"/>
                        </a:rPr>
                        <a:t>măng</a:t>
                      </a:r>
                      <a:r>
                        <a:rPr lang="en-US" sz="1600" b="0" dirty="0">
                          <a:effectLst/>
                          <a:latin typeface="Arial" panose="020B0604020202020204" pitchFamily="34" charset="0"/>
                          <a:cs typeface="Arial" panose="020B0604020202020204" pitchFamily="34" charset="0"/>
                        </a:rPr>
                        <a:t> </a:t>
                      </a:r>
                      <a:r>
                        <a:rPr lang="en-US" sz="1600" b="0" dirty="0" err="1">
                          <a:effectLst/>
                          <a:latin typeface="Arial" panose="020B0604020202020204" pitchFamily="34" charset="0"/>
                          <a:cs typeface="Arial" panose="020B0604020202020204" pitchFamily="34" charset="0"/>
                        </a:rPr>
                        <a:t>poóc</a:t>
                      </a:r>
                      <a:r>
                        <a:rPr lang="en-US" sz="1600" b="0" dirty="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lăng</a:t>
                      </a:r>
                      <a:r>
                        <a:rPr lang="en-US" sz="1600" b="0" dirty="0" smtClean="0">
                          <a:effectLst/>
                          <a:latin typeface="Arial" panose="020B0604020202020204" pitchFamily="34" charset="0"/>
                          <a:cs typeface="Arial" panose="020B0604020202020204" pitchFamily="34" charset="0"/>
                        </a:rPr>
                        <a:t> </a:t>
                      </a:r>
                      <a:r>
                        <a:rPr lang="en-US" sz="1600" b="0" dirty="0" smtClean="0">
                          <a:solidFill>
                            <a:srgbClr val="FF0000"/>
                          </a:solidFill>
                          <a:effectLst/>
                          <a:latin typeface="Arial" panose="020B0604020202020204" pitchFamily="34" charset="0"/>
                          <a:cs typeface="Arial" panose="020B0604020202020204" pitchFamily="34" charset="0"/>
                        </a:rPr>
                        <a:t>(</a:t>
                      </a:r>
                      <a:r>
                        <a:rPr lang="en-US" sz="1600" b="0" dirty="0" err="1" smtClean="0">
                          <a:solidFill>
                            <a:srgbClr val="FF0000"/>
                          </a:solidFill>
                          <a:effectLst/>
                          <a:latin typeface="Arial" panose="020B0604020202020204" pitchFamily="34" charset="0"/>
                          <a:cs typeface="Arial" panose="020B0604020202020204" pitchFamily="34" charset="0"/>
                        </a:rPr>
                        <a:t>không</a:t>
                      </a:r>
                      <a:r>
                        <a:rPr lang="en-US" sz="1600" b="0" baseline="0" dirty="0" smtClean="0">
                          <a:solidFill>
                            <a:srgbClr val="FF0000"/>
                          </a:solidFill>
                          <a:effectLst/>
                          <a:latin typeface="Arial" panose="020B0604020202020204" pitchFamily="34" charset="0"/>
                          <a:cs typeface="Arial" panose="020B0604020202020204" pitchFamily="34" charset="0"/>
                        </a:rPr>
                        <a:t> </a:t>
                      </a:r>
                      <a:r>
                        <a:rPr lang="en-US" sz="1600" b="0" baseline="0" dirty="0" err="1" smtClean="0">
                          <a:solidFill>
                            <a:srgbClr val="FF0000"/>
                          </a:solidFill>
                          <a:effectLst/>
                          <a:latin typeface="Arial" panose="020B0604020202020204" pitchFamily="34" charset="0"/>
                          <a:cs typeface="Arial" panose="020B0604020202020204" pitchFamily="34" charset="0"/>
                        </a:rPr>
                        <a:t>đổi</a:t>
                      </a:r>
                      <a:r>
                        <a:rPr lang="en-US" sz="1600" b="0" baseline="0" dirty="0" smtClean="0">
                          <a:solidFill>
                            <a:srgbClr val="FF0000"/>
                          </a:solidFill>
                          <a:effectLst/>
                          <a:latin typeface="Arial" panose="020B0604020202020204" pitchFamily="34" charset="0"/>
                          <a:cs typeface="Arial" panose="020B0604020202020204" pitchFamily="34" charset="0"/>
                        </a:rPr>
                        <a:t> </a:t>
                      </a:r>
                      <a:r>
                        <a:rPr lang="en-US" sz="1600" b="0" baseline="0" dirty="0" err="1" smtClean="0">
                          <a:solidFill>
                            <a:srgbClr val="FF0000"/>
                          </a:solidFill>
                          <a:effectLst/>
                          <a:latin typeface="Arial" panose="020B0604020202020204" pitchFamily="34" charset="0"/>
                          <a:cs typeface="Arial" panose="020B0604020202020204" pitchFamily="34" charset="0"/>
                        </a:rPr>
                        <a:t>chỉ</a:t>
                      </a:r>
                      <a:r>
                        <a:rPr lang="en-US" sz="1600" b="0" baseline="0" dirty="0" smtClean="0">
                          <a:solidFill>
                            <a:srgbClr val="FF0000"/>
                          </a:solidFill>
                          <a:effectLst/>
                          <a:latin typeface="Arial" panose="020B0604020202020204" pitchFamily="34" charset="0"/>
                          <a:cs typeface="Arial" panose="020B0604020202020204" pitchFamily="34" charset="0"/>
                        </a:rPr>
                        <a:t> </a:t>
                      </a:r>
                      <a:r>
                        <a:rPr lang="en-US" sz="1600" b="0" baseline="0" dirty="0" err="1" smtClean="0">
                          <a:solidFill>
                            <a:srgbClr val="FF0000"/>
                          </a:solidFill>
                          <a:effectLst/>
                          <a:latin typeface="Arial" panose="020B0604020202020204" pitchFamily="34" charset="0"/>
                          <a:cs typeface="Arial" panose="020B0604020202020204" pitchFamily="34" charset="0"/>
                        </a:rPr>
                        <a:t>tiêu</a:t>
                      </a:r>
                      <a:r>
                        <a:rPr lang="en-US" sz="1600" b="0" baseline="0" dirty="0" smtClean="0">
                          <a:solidFill>
                            <a:srgbClr val="FF0000"/>
                          </a:solidFill>
                          <a:effectLst/>
                          <a:latin typeface="Arial" panose="020B0604020202020204" pitchFamily="34" charset="0"/>
                          <a:cs typeface="Arial" panose="020B0604020202020204" pitchFamily="34" charset="0"/>
                        </a:rPr>
                        <a:t> </a:t>
                      </a:r>
                      <a:r>
                        <a:rPr lang="en-US" sz="1600" b="0" baseline="0" dirty="0" err="1" smtClean="0">
                          <a:solidFill>
                            <a:srgbClr val="FF0000"/>
                          </a:solidFill>
                          <a:effectLst/>
                          <a:latin typeface="Arial" panose="020B0604020202020204" pitchFamily="34" charset="0"/>
                          <a:cs typeface="Arial" panose="020B0604020202020204" pitchFamily="34" charset="0"/>
                        </a:rPr>
                        <a:t>thử</a:t>
                      </a:r>
                      <a:r>
                        <a:rPr lang="en-US" sz="1600" b="0" baseline="0" dirty="0" smtClean="0">
                          <a:solidFill>
                            <a:srgbClr val="FF0000"/>
                          </a:solidFill>
                          <a:effectLst/>
                          <a:latin typeface="Arial" panose="020B0604020202020204" pitchFamily="34" charset="0"/>
                          <a:cs typeface="Arial" panose="020B0604020202020204" pitchFamily="34" charset="0"/>
                        </a:rPr>
                        <a:t>)</a:t>
                      </a:r>
                      <a:endPar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Cường độ nén</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6016:2011</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6016:2011</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061639138"/>
                  </a:ext>
                </a:extLst>
              </a:tr>
              <a:tr h="280968">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Độ ổn định thể tích</a:t>
                      </a:r>
                      <a:r>
                        <a:rPr lang="en-US" sz="1600" kern="1200" dirty="0" smtClean="0">
                          <a:solidFill>
                            <a:schemeClr val="dk1"/>
                          </a:solidFill>
                          <a:effectLst/>
                          <a:latin typeface="+mn-lt"/>
                          <a:ea typeface="+mn-ea"/>
                          <a:cs typeface="+mn-cs"/>
                        </a:rPr>
                        <a:t>, </a:t>
                      </a:r>
                      <a:r>
                        <a:rPr lang="vi-VN" sz="1600" kern="1200" dirty="0" smtClean="0">
                          <a:solidFill>
                            <a:schemeClr val="dk1"/>
                          </a:solidFill>
                          <a:effectLst/>
                          <a:latin typeface="+mn-lt"/>
                          <a:ea typeface="+mn-ea"/>
                          <a:cs typeface="+mn-cs"/>
                        </a:rPr>
                        <a:t>xác định theo Le chatelier</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6017:2015</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6017:2015</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713207928"/>
                  </a:ext>
                </a:extLst>
              </a:tr>
              <a:tr h="280968">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anhydric sunphuric (SO</a:t>
                      </a:r>
                      <a:r>
                        <a:rPr lang="vi-VN" sz="1600" kern="1200" baseline="-25000" dirty="0" smtClean="0">
                          <a:solidFill>
                            <a:schemeClr val="dk1"/>
                          </a:solidFill>
                          <a:effectLst/>
                          <a:latin typeface="+mn-lt"/>
                          <a:ea typeface="+mn-ea"/>
                          <a:cs typeface="+mn-cs"/>
                        </a:rPr>
                        <a:t>3</a:t>
                      </a:r>
                      <a:r>
                        <a:rPr lang="vi-VN" sz="1600" kern="1200" dirty="0" smtClean="0">
                          <a:solidFill>
                            <a:schemeClr val="dk1"/>
                          </a:solidFill>
                          <a:effectLst/>
                          <a:latin typeface="+mn-lt"/>
                          <a:ea typeface="+mn-ea"/>
                          <a:cs typeface="+mn-cs"/>
                        </a:rPr>
                        <a: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rgbClr val="FF0000"/>
                          </a:solidFill>
                          <a:effectLst/>
                          <a:latin typeface="+mn-lt"/>
                          <a:ea typeface="+mn-ea"/>
                          <a:cs typeface="+mn-cs"/>
                        </a:rPr>
                        <a:t>TCVN 141:2008</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rowSpan="4">
                  <a:txBody>
                    <a:bodyPr/>
                    <a:lstStyle/>
                    <a:p>
                      <a:pPr marL="0" marR="0" algn="ctr">
                        <a:spcBef>
                          <a:spcPts val="0"/>
                        </a:spcBef>
                        <a:spcAft>
                          <a:spcPts val="0"/>
                        </a:spcAft>
                      </a:pPr>
                      <a:r>
                        <a:rPr lang="vi-VN" sz="1600" kern="1200" dirty="0" smtClean="0">
                          <a:solidFill>
                            <a:srgbClr val="FF0000"/>
                          </a:solidFill>
                          <a:effectLst/>
                          <a:latin typeface="+mn-lt"/>
                          <a:ea typeface="+mn-ea"/>
                          <a:cs typeface="+mn-cs"/>
                        </a:rPr>
                        <a:t>TCVN 141:2023</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494283988"/>
                  </a:ext>
                </a:extLst>
              </a:tr>
              <a:tr h="280968">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magiê oxit (MgO)</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4201032489"/>
                  </a:ext>
                </a:extLst>
              </a:tr>
              <a:tr h="280968">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mất khi nung (MKN)</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312095825"/>
                  </a:ext>
                </a:extLst>
              </a:tr>
              <a:tr h="280968">
                <a:tc vMerge="1">
                  <a:txBody>
                    <a:bodyPr/>
                    <a:lstStyle/>
                    <a:p>
                      <a:pPr marL="342900" marR="0" indent="-342900">
                        <a:spcBef>
                          <a:spcPts val="600"/>
                        </a:spcBef>
                        <a:spcAft>
                          <a:spcPts val="600"/>
                        </a:spcAft>
                        <a:buFont typeface="Wingdings" panose="05000000000000000000" pitchFamily="2" charset="2"/>
                        <a:buChar char="ü"/>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cặn không tan (CKT)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vMerge="1">
                  <a:txBody>
                    <a:bodyPr/>
                    <a:lstStyle/>
                    <a:p>
                      <a:pPr marL="0" marR="0" algn="ctr">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294038836"/>
                  </a:ext>
                </a:extLst>
              </a:tr>
              <a:tr h="280968">
                <a:tc rowSpan="4">
                  <a:txBody>
                    <a:bodyPr/>
                    <a:lstStyle/>
                    <a:p>
                      <a:pPr marL="0" marR="0" indent="0" algn="l" defTabSz="914400" rtl="0" eaLnBrk="1" fontAlgn="auto" latinLnBrk="0" hangingPunct="1">
                        <a:lnSpc>
                          <a:spcPct val="100000"/>
                        </a:lnSpc>
                        <a:spcBef>
                          <a:spcPts val="600"/>
                        </a:spcBef>
                        <a:spcAft>
                          <a:spcPts val="600"/>
                        </a:spcAft>
                        <a:buClrTx/>
                        <a:buSzTx/>
                        <a:buFont typeface="Wingdings" panose="05000000000000000000" pitchFamily="2" charset="2"/>
                        <a:buNone/>
                        <a:tabLst/>
                        <a:defRPr/>
                      </a:pPr>
                      <a:r>
                        <a:rPr lang="en-US" sz="1600" b="0" dirty="0" smtClean="0">
                          <a:effectLst/>
                          <a:latin typeface="Arial" panose="020B0604020202020204" pitchFamily="34" charset="0"/>
                          <a:cs typeface="Arial" panose="020B0604020202020204" pitchFamily="34" charset="0"/>
                        </a:rPr>
                        <a:t>Xi </a:t>
                      </a:r>
                      <a:r>
                        <a:rPr lang="en-US" sz="1600" b="0" dirty="0" err="1" smtClean="0">
                          <a:effectLst/>
                          <a:latin typeface="Arial" panose="020B0604020202020204" pitchFamily="34" charset="0"/>
                          <a:cs typeface="Arial" panose="020B0604020202020204" pitchFamily="34" charset="0"/>
                        </a:rPr>
                        <a:t>măng</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poóc</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lăng</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hỗn</a:t>
                      </a:r>
                      <a:r>
                        <a:rPr lang="en-US" sz="1600" b="0" dirty="0" smtClean="0">
                          <a:effectLst/>
                          <a:latin typeface="Arial" panose="020B0604020202020204" pitchFamily="34" charset="0"/>
                          <a:cs typeface="Arial" panose="020B0604020202020204" pitchFamily="34" charset="0"/>
                        </a:rPr>
                        <a:t> </a:t>
                      </a:r>
                      <a:r>
                        <a:rPr lang="en-US" sz="1600" b="0" dirty="0" err="1" smtClean="0">
                          <a:effectLst/>
                          <a:latin typeface="Arial" panose="020B0604020202020204" pitchFamily="34" charset="0"/>
                          <a:cs typeface="Arial" panose="020B0604020202020204" pitchFamily="34" charset="0"/>
                        </a:rPr>
                        <a:t>hợp</a:t>
                      </a:r>
                      <a:r>
                        <a:rPr lang="en-US" sz="1600" b="0" baseline="0" dirty="0" smtClean="0">
                          <a:effectLst/>
                          <a:latin typeface="Arial" panose="020B0604020202020204" pitchFamily="34" charset="0"/>
                          <a:cs typeface="Arial" panose="020B0604020202020204" pitchFamily="34" charset="0"/>
                        </a:rPr>
                        <a:t> </a:t>
                      </a:r>
                      <a:r>
                        <a:rPr lang="en-US" sz="1600" b="0" dirty="0" smtClean="0">
                          <a:solidFill>
                            <a:srgbClr val="FF0000"/>
                          </a:solidFill>
                          <a:effectLst/>
                          <a:latin typeface="Arial" panose="020B0604020202020204" pitchFamily="34" charset="0"/>
                          <a:cs typeface="Arial" panose="020B0604020202020204" pitchFamily="34" charset="0"/>
                        </a:rPr>
                        <a:t>(</a:t>
                      </a:r>
                      <a:r>
                        <a:rPr lang="en-US" sz="1600" b="0" dirty="0" err="1" smtClean="0">
                          <a:solidFill>
                            <a:srgbClr val="FF0000"/>
                          </a:solidFill>
                          <a:effectLst/>
                          <a:latin typeface="Arial" panose="020B0604020202020204" pitchFamily="34" charset="0"/>
                          <a:cs typeface="Arial" panose="020B0604020202020204" pitchFamily="34" charset="0"/>
                        </a:rPr>
                        <a:t>không</a:t>
                      </a:r>
                      <a:r>
                        <a:rPr lang="en-US" sz="1600" b="0" baseline="0" dirty="0" smtClean="0">
                          <a:solidFill>
                            <a:srgbClr val="FF0000"/>
                          </a:solidFill>
                          <a:effectLst/>
                          <a:latin typeface="Arial" panose="020B0604020202020204" pitchFamily="34" charset="0"/>
                          <a:cs typeface="Arial" panose="020B0604020202020204" pitchFamily="34" charset="0"/>
                        </a:rPr>
                        <a:t> </a:t>
                      </a:r>
                      <a:r>
                        <a:rPr lang="en-US" sz="1600" b="0" baseline="0" dirty="0" err="1" smtClean="0">
                          <a:solidFill>
                            <a:srgbClr val="FF0000"/>
                          </a:solidFill>
                          <a:effectLst/>
                          <a:latin typeface="Arial" panose="020B0604020202020204" pitchFamily="34" charset="0"/>
                          <a:cs typeface="Arial" panose="020B0604020202020204" pitchFamily="34" charset="0"/>
                        </a:rPr>
                        <a:t>đổi</a:t>
                      </a:r>
                      <a:r>
                        <a:rPr lang="en-US" sz="1600" b="0" baseline="0" dirty="0" smtClean="0">
                          <a:solidFill>
                            <a:srgbClr val="FF0000"/>
                          </a:solidFill>
                          <a:effectLst/>
                          <a:latin typeface="Arial" panose="020B0604020202020204" pitchFamily="34" charset="0"/>
                          <a:cs typeface="Arial" panose="020B0604020202020204" pitchFamily="34" charset="0"/>
                        </a:rPr>
                        <a:t> </a:t>
                      </a:r>
                      <a:r>
                        <a:rPr lang="en-US" sz="1600" b="0" baseline="0" dirty="0" err="1" smtClean="0">
                          <a:solidFill>
                            <a:srgbClr val="FF0000"/>
                          </a:solidFill>
                          <a:effectLst/>
                          <a:latin typeface="Arial" panose="020B0604020202020204" pitchFamily="34" charset="0"/>
                          <a:cs typeface="Arial" panose="020B0604020202020204" pitchFamily="34" charset="0"/>
                        </a:rPr>
                        <a:t>chỉ</a:t>
                      </a:r>
                      <a:r>
                        <a:rPr lang="en-US" sz="1600" b="0" baseline="0" dirty="0" smtClean="0">
                          <a:solidFill>
                            <a:srgbClr val="FF0000"/>
                          </a:solidFill>
                          <a:effectLst/>
                          <a:latin typeface="Arial" panose="020B0604020202020204" pitchFamily="34" charset="0"/>
                          <a:cs typeface="Arial" panose="020B0604020202020204" pitchFamily="34" charset="0"/>
                        </a:rPr>
                        <a:t> </a:t>
                      </a:r>
                      <a:r>
                        <a:rPr lang="en-US" sz="1600" b="0" baseline="0" dirty="0" err="1" smtClean="0">
                          <a:solidFill>
                            <a:srgbClr val="FF0000"/>
                          </a:solidFill>
                          <a:effectLst/>
                          <a:latin typeface="Arial" panose="020B0604020202020204" pitchFamily="34" charset="0"/>
                          <a:cs typeface="Arial" panose="020B0604020202020204" pitchFamily="34" charset="0"/>
                        </a:rPr>
                        <a:t>tiêu</a:t>
                      </a:r>
                      <a:r>
                        <a:rPr lang="en-US" sz="1600" b="0" baseline="0" dirty="0" smtClean="0">
                          <a:solidFill>
                            <a:srgbClr val="FF0000"/>
                          </a:solidFill>
                          <a:effectLst/>
                          <a:latin typeface="Arial" panose="020B0604020202020204" pitchFamily="34" charset="0"/>
                          <a:cs typeface="Arial" panose="020B0604020202020204" pitchFamily="34" charset="0"/>
                        </a:rPr>
                        <a:t> </a:t>
                      </a:r>
                      <a:r>
                        <a:rPr lang="en-US" sz="1600" b="0" baseline="0" dirty="0" err="1" smtClean="0">
                          <a:solidFill>
                            <a:srgbClr val="FF0000"/>
                          </a:solidFill>
                          <a:effectLst/>
                          <a:latin typeface="Arial" panose="020B0604020202020204" pitchFamily="34" charset="0"/>
                          <a:cs typeface="Arial" panose="020B0604020202020204" pitchFamily="34" charset="0"/>
                        </a:rPr>
                        <a:t>thử</a:t>
                      </a:r>
                      <a:r>
                        <a:rPr lang="en-US" sz="1600" b="0" baseline="0" dirty="0" smtClean="0">
                          <a:solidFill>
                            <a:srgbClr val="FF0000"/>
                          </a:solidFill>
                          <a:effectLst/>
                          <a:latin typeface="Arial" panose="020B0604020202020204" pitchFamily="34" charset="0"/>
                          <a:cs typeface="Arial" panose="020B0604020202020204" pitchFamily="34" charset="0"/>
                        </a:rPr>
                        <a:t>)</a:t>
                      </a:r>
                      <a:endParaRPr lang="en-US" sz="1600" b="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spcBef>
                          <a:spcPts val="600"/>
                        </a:spcBef>
                        <a:spcAft>
                          <a:spcPts val="600"/>
                        </a:spcAft>
                        <a:buFont typeface="Wingdings" panose="05000000000000000000" pitchFamily="2" charset="2"/>
                        <a:buNone/>
                      </a:pPr>
                      <a:endParaRPr lang="en-US" sz="16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Cường độ nén</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6016:2011</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6016:2011</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2969541296"/>
                  </a:ext>
                </a:extLst>
              </a:tr>
              <a:tr h="280968">
                <a:tc vMerge="1">
                  <a:txBody>
                    <a:bodyPr/>
                    <a:lstStyle/>
                    <a:p>
                      <a:pPr marL="0" marR="0" indent="0">
                        <a:spcBef>
                          <a:spcPts val="600"/>
                        </a:spcBef>
                        <a:spcAft>
                          <a:spcPts val="600"/>
                        </a:spcAft>
                        <a:buFont typeface="Wingdings" panose="05000000000000000000" pitchFamily="2" charset="2"/>
                        <a:buNone/>
                      </a:pPr>
                      <a:endParaRPr lang="en-US" sz="17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Độ ổn định thể tích</a:t>
                      </a:r>
                      <a:r>
                        <a:rPr lang="en-US" sz="1600" kern="1200" dirty="0" smtClean="0">
                          <a:solidFill>
                            <a:schemeClr val="dk1"/>
                          </a:solidFill>
                          <a:effectLst/>
                          <a:latin typeface="+mn-lt"/>
                          <a:ea typeface="+mn-ea"/>
                          <a:cs typeface="+mn-cs"/>
                        </a:rPr>
                        <a:t>, </a:t>
                      </a:r>
                      <a:r>
                        <a:rPr lang="vi-VN" sz="1600" kern="1200" dirty="0" smtClean="0">
                          <a:solidFill>
                            <a:schemeClr val="dk1"/>
                          </a:solidFill>
                          <a:effectLst/>
                          <a:latin typeface="+mn-lt"/>
                          <a:ea typeface="+mn-ea"/>
                          <a:cs typeface="+mn-cs"/>
                        </a:rPr>
                        <a:t>xác định theo Le chatelier</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6017:2015</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TCVN 6017:2015</a:t>
                      </a:r>
                      <a:endParaRPr lang="en-US"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820671179"/>
                  </a:ext>
                </a:extLst>
              </a:tr>
              <a:tr h="280968">
                <a:tc vMerge="1">
                  <a:txBody>
                    <a:bodyPr/>
                    <a:lstStyle/>
                    <a:p>
                      <a:pPr marL="0" marR="0" indent="0">
                        <a:spcBef>
                          <a:spcPts val="600"/>
                        </a:spcBef>
                        <a:spcAft>
                          <a:spcPts val="600"/>
                        </a:spcAft>
                        <a:buFont typeface="Wingdings" panose="05000000000000000000" pitchFamily="2" charset="2"/>
                        <a:buNone/>
                      </a:pPr>
                      <a:endParaRPr lang="en-US" sz="17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Hàm lượng anhydric sunphuric (SO</a:t>
                      </a:r>
                      <a:r>
                        <a:rPr lang="vi-VN" sz="1600" kern="1200" baseline="-25000" dirty="0" smtClean="0">
                          <a:solidFill>
                            <a:schemeClr val="dk1"/>
                          </a:solidFill>
                          <a:effectLst/>
                          <a:latin typeface="+mn-lt"/>
                          <a:ea typeface="+mn-ea"/>
                          <a:cs typeface="+mn-cs"/>
                        </a:rPr>
                        <a:t>3</a:t>
                      </a:r>
                      <a:r>
                        <a:rPr lang="vi-VN" sz="1600" kern="1200" dirty="0" smtClean="0">
                          <a:solidFill>
                            <a:schemeClr val="dk1"/>
                          </a:solidFill>
                          <a:effectLst/>
                          <a:latin typeface="+mn-lt"/>
                          <a:ea typeface="+mn-ea"/>
                          <a:cs typeface="+mn-cs"/>
                        </a:rPr>
                        <a: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rgbClr val="FF0000"/>
                          </a:solidFill>
                          <a:effectLst/>
                          <a:latin typeface="+mn-lt"/>
                          <a:ea typeface="+mn-ea"/>
                          <a:cs typeface="+mn-cs"/>
                        </a:rPr>
                        <a:t>TCVN 141:2008</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rgbClr val="FF0000"/>
                          </a:solidFill>
                          <a:effectLst/>
                          <a:latin typeface="+mn-lt"/>
                          <a:ea typeface="+mn-ea"/>
                          <a:cs typeface="+mn-cs"/>
                        </a:rPr>
                        <a:t>TCVN 141:2023</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127760207"/>
                  </a:ext>
                </a:extLst>
              </a:tr>
              <a:tr h="280968">
                <a:tc vMerge="1">
                  <a:txBody>
                    <a:bodyPr/>
                    <a:lstStyle/>
                    <a:p>
                      <a:pPr marL="0" marR="0" indent="0">
                        <a:spcBef>
                          <a:spcPts val="600"/>
                        </a:spcBef>
                        <a:spcAft>
                          <a:spcPts val="600"/>
                        </a:spcAft>
                        <a:buFont typeface="Wingdings" panose="05000000000000000000" pitchFamily="2" charset="2"/>
                        <a:buNone/>
                      </a:pPr>
                      <a:endParaRPr lang="en-US" sz="1700" b="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algn="ctr">
                        <a:spcBef>
                          <a:spcPts val="0"/>
                        </a:spcBef>
                        <a:spcAft>
                          <a:spcPts val="0"/>
                        </a:spcAft>
                      </a:pPr>
                      <a:r>
                        <a:rPr lang="vi-VN" sz="1600" kern="1200" dirty="0" smtClean="0">
                          <a:solidFill>
                            <a:schemeClr val="dk1"/>
                          </a:solidFill>
                          <a:effectLst/>
                          <a:latin typeface="+mn-lt"/>
                          <a:ea typeface="+mn-ea"/>
                          <a:cs typeface="+mn-cs"/>
                        </a:rPr>
                        <a:t>Độ n</a:t>
                      </a:r>
                      <a:r>
                        <a:rPr lang="en-US" sz="1600" kern="1200" dirty="0" smtClean="0">
                          <a:solidFill>
                            <a:schemeClr val="dk1"/>
                          </a:solidFill>
                          <a:effectLst/>
                          <a:latin typeface="+mn-lt"/>
                          <a:ea typeface="+mn-ea"/>
                          <a:cs typeface="+mn-cs"/>
                        </a:rPr>
                        <a:t>ở </a:t>
                      </a:r>
                      <a:r>
                        <a:rPr lang="vi-VN" sz="1600" kern="1200" dirty="0" smtClean="0">
                          <a:solidFill>
                            <a:schemeClr val="dk1"/>
                          </a:solidFill>
                          <a:effectLst/>
                          <a:latin typeface="+mn-lt"/>
                          <a:ea typeface="+mn-ea"/>
                          <a:cs typeface="+mn-cs"/>
                        </a:rPr>
                        <a:t>autoclave</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8877:2011</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1600" kern="1200" dirty="0" smtClean="0">
                          <a:solidFill>
                            <a:schemeClr val="dk1"/>
                          </a:solidFill>
                          <a:effectLst/>
                          <a:latin typeface="+mn-lt"/>
                          <a:ea typeface="+mn-ea"/>
                          <a:cs typeface="+mn-cs"/>
                        </a:rPr>
                        <a:t>TCVN 8877: 2011</a:t>
                      </a:r>
                      <a:endParaRPr lang="en-US" sz="16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66583" marR="66583" marT="0" marB="0" anchor="ctr"/>
                </a:tc>
                <a:extLst>
                  <a:ext uri="{0D108BD9-81ED-4DB2-BD59-A6C34878D82A}">
                    <a16:rowId xmlns:a16="http://schemas.microsoft.com/office/drawing/2014/main" val="4123021364"/>
                  </a:ext>
                </a:extLst>
              </a:tr>
            </a:tbl>
          </a:graphicData>
        </a:graphic>
      </p:graphicFrame>
    </p:spTree>
    <p:extLst>
      <p:ext uri="{BB962C8B-B14F-4D97-AF65-F5344CB8AC3E}">
        <p14:creationId xmlns:p14="http://schemas.microsoft.com/office/powerpoint/2010/main" val="793931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2258</TotalTime>
  <Words>6573</Words>
  <Application>Microsoft Office PowerPoint</Application>
  <PresentationFormat>On-screen Show (4:3)</PresentationFormat>
  <Paragraphs>846</Paragraphs>
  <Slides>44</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USER</cp:lastModifiedBy>
  <cp:revision>118</cp:revision>
  <dcterms:created xsi:type="dcterms:W3CDTF">2020-07-02T02:55:16Z</dcterms:created>
  <dcterms:modified xsi:type="dcterms:W3CDTF">2023-12-09T04:22:38Z</dcterms:modified>
</cp:coreProperties>
</file>